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2" r:id="rId6"/>
    <p:sldId id="265" r:id="rId7"/>
    <p:sldId id="263" r:id="rId8"/>
    <p:sldId id="264" r:id="rId9"/>
    <p:sldId id="321" r:id="rId10"/>
    <p:sldId id="274" r:id="rId11"/>
    <p:sldId id="270" r:id="rId12"/>
    <p:sldId id="269" r:id="rId13"/>
    <p:sldId id="307" r:id="rId14"/>
    <p:sldId id="306" r:id="rId15"/>
    <p:sldId id="314" r:id="rId16"/>
    <p:sldId id="309" r:id="rId17"/>
    <p:sldId id="310" r:id="rId18"/>
    <p:sldId id="315" r:id="rId19"/>
    <p:sldId id="327" r:id="rId20"/>
    <p:sldId id="311" r:id="rId21"/>
    <p:sldId id="271" r:id="rId22"/>
    <p:sldId id="272" r:id="rId23"/>
    <p:sldId id="305" r:id="rId24"/>
    <p:sldId id="308" r:id="rId25"/>
    <p:sldId id="328" r:id="rId26"/>
    <p:sldId id="302" r:id="rId27"/>
    <p:sldId id="273" r:id="rId28"/>
    <p:sldId id="313" r:id="rId29"/>
    <p:sldId id="298" r:id="rId30"/>
    <p:sldId id="296" r:id="rId31"/>
    <p:sldId id="294" r:id="rId32"/>
    <p:sldId id="323" r:id="rId33"/>
    <p:sldId id="317" r:id="rId34"/>
    <p:sldId id="295" r:id="rId35"/>
    <p:sldId id="316" r:id="rId36"/>
    <p:sldId id="320" r:id="rId37"/>
    <p:sldId id="319" r:id="rId38"/>
    <p:sldId id="301" r:id="rId39"/>
    <p:sldId id="297" r:id="rId40"/>
    <p:sldId id="324" r:id="rId41"/>
    <p:sldId id="266" r:id="rId42"/>
    <p:sldId id="267" r:id="rId43"/>
    <p:sldId id="268" r:id="rId44"/>
    <p:sldId id="303" r:id="rId45"/>
    <p:sldId id="304" r:id="rId46"/>
    <p:sldId id="312" r:id="rId47"/>
    <p:sldId id="331" r:id="rId48"/>
    <p:sldId id="260" r:id="rId49"/>
    <p:sldId id="318" r:id="rId50"/>
    <p:sldId id="322" r:id="rId51"/>
    <p:sldId id="330" r:id="rId52"/>
    <p:sldId id="261" r:id="rId53"/>
    <p:sldId id="329" r:id="rId54"/>
    <p:sldId id="275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430A"/>
    <a:srgbClr val="003300"/>
    <a:srgbClr val="F1F1F1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ru-RU"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uk-UA"/>
              <a:t>Рівень навчальних досягнень</a:t>
            </a:r>
          </a:p>
        </c:rich>
      </c:tx>
      <c:layout>
        <c:manualLayout>
          <c:xMode val="edge"/>
          <c:yMode val="edge"/>
          <c:x val="0.37125129265770435"/>
          <c:y val="2.0338983050847453E-2"/>
        </c:manualLayout>
      </c:layout>
      <c:spPr>
        <a:noFill/>
        <a:ln w="25400">
          <a:noFill/>
        </a:ln>
      </c:spPr>
    </c:title>
    <c:view3D>
      <c:hPercent val="59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8929542996751644E-2"/>
          <c:y val="0.10029919262158488"/>
          <c:w val="0.86409421899185745"/>
          <c:h val="0.76440677966101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1-3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Лист1!$A$2:$A$12</c:f>
              <c:strCache>
                <c:ptCount val="11"/>
                <c:pt idx="0">
                  <c:v>3-А</c:v>
                </c:pt>
                <c:pt idx="1">
                  <c:v>3-Б</c:v>
                </c:pt>
                <c:pt idx="2">
                  <c:v>4-А</c:v>
                </c:pt>
                <c:pt idx="3">
                  <c:v>4-Б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5</c:v>
                </c:pt>
                <c:pt idx="6">
                  <c:v>5</c:v>
                </c:pt>
                <c:pt idx="7">
                  <c:v>8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4-6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Лист1!$A$2:$A$12</c:f>
              <c:strCache>
                <c:ptCount val="11"/>
                <c:pt idx="0">
                  <c:v>3-А</c:v>
                </c:pt>
                <c:pt idx="1">
                  <c:v>3-Б</c:v>
                </c:pt>
                <c:pt idx="2">
                  <c:v>4-А</c:v>
                </c:pt>
                <c:pt idx="3">
                  <c:v>4-Б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8</c:v>
                </c:pt>
                <c:pt idx="5">
                  <c:v>10</c:v>
                </c:pt>
                <c:pt idx="6">
                  <c:v>6</c:v>
                </c:pt>
                <c:pt idx="7">
                  <c:v>14</c:v>
                </c:pt>
                <c:pt idx="8">
                  <c:v>12</c:v>
                </c:pt>
                <c:pt idx="9">
                  <c:v>11</c:v>
                </c:pt>
                <c:pt idx="10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7-9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Лист1!$A$2:$A$12</c:f>
              <c:strCache>
                <c:ptCount val="11"/>
                <c:pt idx="0">
                  <c:v>3-А</c:v>
                </c:pt>
                <c:pt idx="1">
                  <c:v>3-Б</c:v>
                </c:pt>
                <c:pt idx="2">
                  <c:v>4-А</c:v>
                </c:pt>
                <c:pt idx="3">
                  <c:v>4-Б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13</c:v>
                </c:pt>
                <c:pt idx="1">
                  <c:v>10</c:v>
                </c:pt>
                <c:pt idx="2">
                  <c:v>5</c:v>
                </c:pt>
                <c:pt idx="3">
                  <c:v>16</c:v>
                </c:pt>
                <c:pt idx="4">
                  <c:v>8</c:v>
                </c:pt>
                <c:pt idx="5">
                  <c:v>14</c:v>
                </c:pt>
                <c:pt idx="6">
                  <c:v>8</c:v>
                </c:pt>
                <c:pt idx="7">
                  <c:v>4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10-12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Лист1!$A$2:$A$12</c:f>
              <c:strCache>
                <c:ptCount val="11"/>
                <c:pt idx="0">
                  <c:v>3-А</c:v>
                </c:pt>
                <c:pt idx="1">
                  <c:v>3-Б</c:v>
                </c:pt>
                <c:pt idx="2">
                  <c:v>4-А</c:v>
                </c:pt>
                <c:pt idx="3">
                  <c:v>4-Б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strCache>
            </c:strRef>
          </c:cat>
          <c:val>
            <c:numRef>
              <c:f>Лист1!$E$2:$E$12</c:f>
              <c:numCache>
                <c:formatCode>General</c:formatCode>
                <c:ptCount val="11"/>
                <c:pt idx="0">
                  <c:v>4</c:v>
                </c:pt>
                <c:pt idx="1">
                  <c:v>7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</c:numCache>
            </c:numRef>
          </c:val>
        </c:ser>
        <c:dLbls/>
        <c:shape val="box"/>
        <c:axId val="87095552"/>
        <c:axId val="86991232"/>
        <c:axId val="0"/>
      </c:bar3DChart>
      <c:catAx>
        <c:axId val="870955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ru-RU" sz="11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uk-UA"/>
                  <a:t>клас</a:t>
                </a:r>
              </a:p>
            </c:rich>
          </c:tx>
          <c:layout>
            <c:manualLayout>
              <c:xMode val="edge"/>
              <c:yMode val="edge"/>
              <c:x val="0.47156153050672173"/>
              <c:y val="0.9220338983050847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6991232"/>
        <c:crosses val="autoZero"/>
        <c:auto val="1"/>
        <c:lblAlgn val="ctr"/>
        <c:lblOffset val="100"/>
        <c:tickLblSkip val="1"/>
        <c:tickMarkSkip val="1"/>
      </c:catAx>
      <c:valAx>
        <c:axId val="869912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ru-RU" sz="11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uk-UA"/>
                  <a:t>кількість учнів</a:t>
                </a:r>
              </a:p>
            </c:rich>
          </c:tx>
          <c:layout>
            <c:manualLayout>
              <c:xMode val="edge"/>
              <c:yMode val="edge"/>
              <c:x val="1.7450434080355372E-2"/>
              <c:y val="0.3851454446284192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7095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3381592554291626"/>
          <c:y val="0.46610169491525438"/>
          <c:w val="6.2047569803516125E-2"/>
          <c:h val="0.1576271186440678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ru-RU" sz="101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3C0A-7875-4CE0-B06C-4438B042E1B6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09325-4141-4EC3-BD11-27068290B8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474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09325-4141-4EC3-BD11-27068290B8F5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51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E2B4C-A8A3-420B-B395-A9FDEA15B550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A2E92-066B-47C0-B043-8B19C5D889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57076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EC9-8234-43D7-8067-D64FAFE90CBA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8BF5C-031D-4B3E-9159-9039DB0E75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4982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4CDAA-C3E8-4B98-8B90-5655CCD26ECC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F9396-1267-4D59-B1F3-6B63D21046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21165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93E0E-F08D-4345-AEF7-7615C66B9C8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3567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  <a:lvl2pPr>
              <a:defRPr>
                <a:solidFill>
                  <a:srgbClr val="003300"/>
                </a:solidFill>
              </a:defRPr>
            </a:lvl2pPr>
            <a:lvl3pPr>
              <a:defRPr>
                <a:solidFill>
                  <a:srgbClr val="003300"/>
                </a:solidFill>
              </a:defRPr>
            </a:lvl3pPr>
            <a:lvl4pPr>
              <a:defRPr>
                <a:solidFill>
                  <a:srgbClr val="003300"/>
                </a:solidFill>
              </a:defRPr>
            </a:lvl4pPr>
            <a:lvl5pPr>
              <a:defRPr>
                <a:solidFill>
                  <a:srgbClr val="0033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D4A1D-B03D-4D80-BB74-E394CDD68503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B2509-F599-4FEB-A953-29B6FC9F4F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46120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4DCF-F1F1-4F4B-87E8-8FF21B0A7D05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DC037-13C8-4731-8EE8-9B45FA1996E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15953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174B-ABBB-4FDC-94A8-AE2A7D579334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8670B-ADB0-4488-992B-27D8FCC44A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69633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F1104-2852-4A47-87A1-C11066DCF0A7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28939-1313-44FF-83E6-E41BAEA722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85362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CEC1D-613B-4C21-B11A-FBA113A68326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011FA-768D-4B9C-848A-C032E449389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3732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E4B1E-62AD-443C-A0E0-8B6EF75CD54A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D06A7-69DD-4626-A77E-A30189E32F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54802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1AFE-5C94-45BC-BF35-BFEEE0E2C245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30340-9C19-433B-9B43-922BCD6EDE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868784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D2D70-3C13-4943-B12B-EA8582EC6645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84ADF-2E26-4449-BDEC-A4EF354676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934915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208B27-9450-4AF7-A4C0-E499DCBCB6BF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2B83936-CB37-465B-AF07-3544FB749D8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/>
          <a:lstStyle/>
          <a:p>
            <a:r>
              <a:rPr lang="uk-UA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Звіт директора</a:t>
            </a:r>
            <a:endParaRPr lang="uk-UA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52600"/>
          </a:xfrm>
        </p:spPr>
        <p:txBody>
          <a:bodyPr/>
          <a:lstStyle/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СЗШ №23 м. Львова</a:t>
            </a:r>
          </a:p>
          <a:p>
            <a:r>
              <a:rPr lang="uk-UA" sz="3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Милян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Любові Мирославівни</a:t>
            </a:r>
            <a:endParaRPr lang="uk-UA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J:\photo\СЗШ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928813"/>
            <a:ext cx="3524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29247"/>
            <a:ext cx="1712912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896" y="3324145"/>
            <a:ext cx="2296888" cy="2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635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r>
              <a:rPr lang="uk-UA" dirty="0" smtClean="0"/>
              <a:t>Школа працює над проблемою: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6413" y="2132856"/>
            <a:ext cx="8229600" cy="2836912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b="1" dirty="0" smtClean="0">
                <a:solidFill>
                  <a:schemeClr val="accent3">
                    <a:lumMod val="50000"/>
                  </a:schemeClr>
                </a:solidFill>
              </a:rPr>
              <a:t> “Реалізація ресурсного забезпечення освітнього процесу як фактор саморозвитку учня й учителя”</a:t>
            </a:r>
            <a:endParaRPr lang="uk-UA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085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пріоритети методичної роботи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1412776"/>
            <a:ext cx="8686800" cy="4525963"/>
          </a:xfrm>
        </p:spPr>
        <p:txBody>
          <a:bodyPr/>
          <a:lstStyle/>
          <a:p>
            <a:pPr algn="just"/>
            <a:r>
              <a:rPr lang="uk-UA" dirty="0" smtClean="0"/>
              <a:t>Ефективне </a:t>
            </a:r>
            <a:r>
              <a:rPr lang="uk-UA" dirty="0"/>
              <a:t>використання сучасних освітніх технологій;</a:t>
            </a:r>
          </a:p>
          <a:p>
            <a:pPr algn="just"/>
            <a:r>
              <a:rPr lang="uk-UA" dirty="0" smtClean="0"/>
              <a:t>Всебічний розвиток та виховання особистості через формування в учнів бажання вчитися;</a:t>
            </a:r>
          </a:p>
          <a:p>
            <a:pPr algn="just"/>
            <a:r>
              <a:rPr lang="uk-UA" dirty="0" smtClean="0"/>
              <a:t>Забезпечення доступу </a:t>
            </a:r>
            <a:r>
              <a:rPr lang="uk-UA" dirty="0"/>
              <a:t>до якісної освіти відповідно до інтересів та нахилів </a:t>
            </a:r>
            <a:r>
              <a:rPr lang="uk-UA" dirty="0" smtClean="0"/>
              <a:t>учнів;</a:t>
            </a:r>
          </a:p>
          <a:p>
            <a:pPr algn="just"/>
            <a:r>
              <a:rPr lang="uk-UA" dirty="0" smtClean="0"/>
              <a:t>Вивчення історичної та культурної </a:t>
            </a:r>
            <a:r>
              <a:rPr lang="uk-UA" dirty="0"/>
              <a:t>спадщини, традицій і звичаїв </a:t>
            </a:r>
            <a:r>
              <a:rPr lang="uk-UA" dirty="0" smtClean="0"/>
              <a:t>українського народу;</a:t>
            </a:r>
          </a:p>
          <a:p>
            <a:pPr algn="just"/>
            <a:r>
              <a:rPr lang="uk-UA" dirty="0" smtClean="0"/>
              <a:t>Формування толерантної поведінки та активної життєвої позиції.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79777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686800" cy="1143000"/>
          </a:xfrm>
        </p:spPr>
        <p:txBody>
          <a:bodyPr/>
          <a:lstStyle/>
          <a:p>
            <a:r>
              <a:rPr lang="uk-UA" dirty="0" smtClean="0"/>
              <a:t>Рівень навчальних досягнень учнів</a:t>
            </a:r>
            <a:endParaRPr lang="uk-UA" dirty="0"/>
          </a:p>
        </p:txBody>
      </p:sp>
      <p:graphicFrame>
        <p:nvGraphicFramePr>
          <p:cNvPr id="10" name="Місце для вмісту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0662333"/>
              </p:ext>
            </p:extLst>
          </p:nvPr>
        </p:nvGraphicFramePr>
        <p:xfrm>
          <a:off x="683568" y="1196752"/>
          <a:ext cx="784887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69468" y="5517232"/>
            <a:ext cx="4162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Показник якості успішності – 58%</a:t>
            </a:r>
          </a:p>
        </p:txBody>
      </p:sp>
    </p:spTree>
    <p:extLst>
      <p:ext uri="{BB962C8B-B14F-4D97-AF65-F5344CB8AC3E}">
        <p14:creationId xmlns:p14="http://schemas.microsoft.com/office/powerpoint/2010/main" xmlns="" val="322674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800200"/>
          </a:xfrm>
        </p:spPr>
        <p:txBody>
          <a:bodyPr/>
          <a:lstStyle/>
          <a:p>
            <a:r>
              <a:rPr lang="uk-UA" dirty="0" smtClean="0"/>
              <a:t>Обласний семінар «Впровадження ІКТ у навчально-виховний процес з фізики»</a:t>
            </a:r>
            <a:endParaRPr lang="uk-UA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49" y="2341130"/>
            <a:ext cx="2780530" cy="20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1868" y="4509120"/>
            <a:ext cx="29777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336754"/>
            <a:ext cx="2786368" cy="208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341130"/>
            <a:ext cx="2780531" cy="20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509120"/>
            <a:ext cx="29777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07704" y="181582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Чайка О.І., Макогін Б.О., Федор І.М.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xmlns="" val="2211988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uk-UA" dirty="0" smtClean="0"/>
              <a:t>Районні педагогічні читання для вчителів початкової школи за творами В. Сухомлинського </a:t>
            </a:r>
            <a:endParaRPr lang="uk-UA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286256"/>
            <a:ext cx="2954145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86256"/>
            <a:ext cx="3038835" cy="227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00305"/>
            <a:ext cx="2977869" cy="2232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7799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70" y="285728"/>
            <a:ext cx="9144000" cy="1143000"/>
          </a:xfrm>
        </p:spPr>
        <p:txBody>
          <a:bodyPr/>
          <a:lstStyle/>
          <a:p>
            <a:r>
              <a:rPr lang="uk-UA" dirty="0" smtClean="0"/>
              <a:t>Районний конкурс з народознавства</a:t>
            </a:r>
            <a:br>
              <a:rPr lang="uk-UA" dirty="0" smtClean="0"/>
            </a:br>
            <a:r>
              <a:rPr lang="uk-UA" dirty="0" smtClean="0"/>
              <a:t>«Колом сонечко іде»</a:t>
            </a:r>
            <a:endParaRPr lang="uk-UA" dirty="0"/>
          </a:p>
        </p:txBody>
      </p:sp>
      <p:pic>
        <p:nvPicPr>
          <p:cNvPr id="49154" name="Picture 2" descr="E:\Foto\DSCF0192.JPG"/>
          <p:cNvPicPr>
            <a:picLocks noChangeAspect="1" noChangeArrowheads="1"/>
          </p:cNvPicPr>
          <p:nvPr/>
        </p:nvPicPr>
        <p:blipFill>
          <a:blip r:embed="rId2" cstate="print"/>
          <a:srcRect r="9171" b="18919"/>
          <a:stretch>
            <a:fillRect/>
          </a:stretch>
        </p:blipFill>
        <p:spPr bwMode="auto">
          <a:xfrm>
            <a:off x="2857488" y="4000504"/>
            <a:ext cx="3947968" cy="2643206"/>
          </a:xfrm>
          <a:prstGeom prst="rect">
            <a:avLst/>
          </a:prstGeom>
          <a:noFill/>
        </p:spPr>
      </p:pic>
      <p:pic>
        <p:nvPicPr>
          <p:cNvPr id="49155" name="Picture 3" descr="E:\Foto\DSCF0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262335" cy="2446752"/>
          </a:xfrm>
          <a:prstGeom prst="rect">
            <a:avLst/>
          </a:prstGeom>
          <a:noFill/>
        </p:spPr>
      </p:pic>
      <p:pic>
        <p:nvPicPr>
          <p:cNvPr id="49156" name="Picture 4" descr="E:\Foto\DSCF0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00174"/>
            <a:ext cx="3309962" cy="2482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9675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3312368"/>
          </a:xfrm>
        </p:spPr>
        <p:txBody>
          <a:bodyPr/>
          <a:lstStyle/>
          <a:p>
            <a:r>
              <a:rPr lang="uk-UA" dirty="0"/>
              <a:t>Музейний </a:t>
            </a:r>
            <a:r>
              <a:rPr lang="uk-UA" dirty="0" smtClean="0"/>
              <a:t>проектний бінарний урок «Світобачення </a:t>
            </a:r>
            <a:r>
              <a:rPr lang="uk-UA" dirty="0"/>
              <a:t>у творчості Емми Андієвської крізь призму уроку </a:t>
            </a:r>
            <a:r>
              <a:rPr lang="uk-UA" dirty="0" smtClean="0"/>
              <a:t>математики» </a:t>
            </a:r>
            <a:br>
              <a:rPr lang="uk-UA" dirty="0" smtClean="0"/>
            </a:br>
            <a:r>
              <a:rPr lang="uk-UA" sz="3600" i="1" dirty="0" smtClean="0"/>
              <a:t>(для методистів НМЦО, вчителів міста). </a:t>
            </a:r>
            <a:endParaRPr lang="uk-UA" i="1" dirty="0"/>
          </a:p>
        </p:txBody>
      </p:sp>
      <p:pic>
        <p:nvPicPr>
          <p:cNvPr id="4" name="Місце для вмісту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271" t="6996" r="21376" b="13454"/>
          <a:stretch/>
        </p:blipFill>
        <p:spPr>
          <a:xfrm>
            <a:off x="4590281" y="3429000"/>
            <a:ext cx="4073866" cy="2306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08" y="3429000"/>
            <a:ext cx="4105064" cy="230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3383" y="5805264"/>
            <a:ext cx="3638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/>
              <a:t>Картинна галерея</a:t>
            </a:r>
            <a:r>
              <a:rPr lang="uk-UA" sz="2800" b="1" dirty="0" smtClean="0"/>
              <a:t>,</a:t>
            </a:r>
          </a:p>
          <a:p>
            <a:pPr algn="ctr"/>
            <a:r>
              <a:rPr lang="uk-UA" sz="2800" b="1" dirty="0" smtClean="0"/>
              <a:t> Пилипчак Л.І.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xmlns="" val="3615861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uk-UA" sz="3600" dirty="0" smtClean="0"/>
              <a:t>Засідання районного МО </a:t>
            </a:r>
            <a:r>
              <a:rPr lang="uk-UA" sz="3600" dirty="0" err="1" smtClean="0"/>
              <a:t>вч.математики</a:t>
            </a:r>
            <a:r>
              <a:rPr lang="uk-UA" sz="3600" dirty="0" smtClean="0"/>
              <a:t>, майстер-клас «Творчий звіт вчителів, які атестуються», літня школа вчителів математики Шевченківського району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61095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500717"/>
            <a:ext cx="2736304" cy="4106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7057" y="2839541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217" y="2303262"/>
            <a:ext cx="3131840" cy="234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5928" y="5212894"/>
            <a:ext cx="2310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Пилипчак Л.І.,</a:t>
            </a:r>
          </a:p>
          <a:p>
            <a:r>
              <a:rPr lang="uk-UA" sz="2400" b="1" dirty="0" err="1" smtClean="0"/>
              <a:t>Молчан</a:t>
            </a:r>
            <a:r>
              <a:rPr lang="uk-UA" sz="2400" b="1" dirty="0" smtClean="0"/>
              <a:t> Н.Л.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xmlns="" val="1982072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uk-UA" dirty="0" smtClean="0"/>
              <a:t>Відкриті </a:t>
            </a:r>
            <a:r>
              <a:rPr lang="uk-UA" dirty="0" err="1" smtClean="0"/>
              <a:t>уроки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3633562"/>
            <a:ext cx="3240361" cy="2430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212" y="3695873"/>
            <a:ext cx="3157278" cy="2367959"/>
          </a:xfrm>
          <a:prstGeom prst="rect">
            <a:avLst/>
          </a:prstGeom>
        </p:spPr>
      </p:pic>
      <p:pic>
        <p:nvPicPr>
          <p:cNvPr id="9" name="Рисунок 4" descr="I:\urok\01012013 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521" y="755005"/>
            <a:ext cx="3238772" cy="23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 descr="I:\urok\01012013 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602" y="755005"/>
            <a:ext cx="3132931" cy="23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134211"/>
            <a:ext cx="850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Урок історії в 10 класі: США. «Новий курс» </a:t>
            </a:r>
            <a:r>
              <a:rPr lang="uk-UA" b="1" dirty="0" err="1" smtClean="0"/>
              <a:t>Ф.Д.Рузвельт</a:t>
            </a:r>
            <a:r>
              <a:rPr lang="uk-UA" b="1" dirty="0" smtClean="0"/>
              <a:t> (вч. Носач С.С.)</a:t>
            </a:r>
            <a:endParaRPr lang="uk-U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6171208"/>
            <a:ext cx="747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Урок історії в 6 класі: Давній Китай та Індія (вч. </a:t>
            </a:r>
            <a:r>
              <a:rPr lang="uk-UA" b="1" dirty="0" err="1" smtClean="0"/>
              <a:t>Хащівська</a:t>
            </a:r>
            <a:r>
              <a:rPr lang="uk-UA" b="1" dirty="0" smtClean="0"/>
              <a:t> М.С.)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88393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uk-UA" dirty="0" smtClean="0"/>
              <a:t>Відкриті </a:t>
            </a:r>
            <a:r>
              <a:rPr lang="uk-UA" dirty="0" err="1" smtClean="0"/>
              <a:t>уроки</a:t>
            </a:r>
            <a:endParaRPr lang="uk-UA" dirty="0"/>
          </a:p>
        </p:txBody>
      </p:sp>
      <p:pic>
        <p:nvPicPr>
          <p:cNvPr id="5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13" y="701218"/>
            <a:ext cx="3889611" cy="259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44716" y="3222309"/>
            <a:ext cx="440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Урок </a:t>
            </a:r>
            <a:r>
              <a:rPr lang="uk-UA" b="1" dirty="0" err="1" smtClean="0"/>
              <a:t>укр.літ</a:t>
            </a:r>
            <a:r>
              <a:rPr lang="uk-UA" b="1" dirty="0" smtClean="0"/>
              <a:t>. в 6 класі: Ігор Калинець</a:t>
            </a:r>
          </a:p>
          <a:p>
            <a:r>
              <a:rPr lang="uk-UA" b="1" dirty="0" smtClean="0"/>
              <a:t>, «Писанки» (вч. </a:t>
            </a:r>
            <a:r>
              <a:rPr lang="uk-UA" b="1" dirty="0" err="1" smtClean="0"/>
              <a:t>Майорчак</a:t>
            </a:r>
            <a:r>
              <a:rPr lang="uk-UA" b="1" dirty="0" smtClean="0"/>
              <a:t> Н.Є.)</a:t>
            </a:r>
            <a:endParaRPr lang="uk-UA" b="1" dirty="0"/>
          </a:p>
        </p:txBody>
      </p:sp>
      <p:pic>
        <p:nvPicPr>
          <p:cNvPr id="8" name="Объект 3" descr="F:\хімія\дана  фото\Изображение 03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153" y="3839655"/>
            <a:ext cx="3384376" cy="2420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999105" y="6227706"/>
            <a:ext cx="696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Уроки</a:t>
            </a:r>
            <a:r>
              <a:rPr lang="uk-UA" b="1" dirty="0" smtClean="0"/>
              <a:t> хімії: «Теорія електролітичної дисоціації» (9 </a:t>
            </a:r>
            <a:r>
              <a:rPr lang="uk-UA" b="1" dirty="0" err="1" smtClean="0"/>
              <a:t>кл</a:t>
            </a:r>
            <a:r>
              <a:rPr lang="uk-UA" b="1" dirty="0" smtClean="0"/>
              <a:t>.) та  </a:t>
            </a:r>
          </a:p>
          <a:p>
            <a:r>
              <a:rPr lang="uk-UA" b="1" dirty="0" smtClean="0"/>
              <a:t>«Сульфатна кислота і сульфати» (10 </a:t>
            </a:r>
            <a:r>
              <a:rPr lang="uk-UA" b="1" dirty="0" err="1" smtClean="0"/>
              <a:t>кл</a:t>
            </a:r>
            <a:r>
              <a:rPr lang="uk-UA" b="1" dirty="0" smtClean="0"/>
              <a:t>.) – вч. Макогін Б.О.</a:t>
            </a:r>
            <a:endParaRPr lang="uk-UA" b="1" dirty="0"/>
          </a:p>
        </p:txBody>
      </p:sp>
      <p:pic>
        <p:nvPicPr>
          <p:cNvPr id="10" name="Рисунок 9" descr="F:\хімія\дана  фото\Изображение 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39655"/>
            <a:ext cx="3333231" cy="244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4888" y="701217"/>
            <a:ext cx="3415504" cy="259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84888" y="3252491"/>
            <a:ext cx="445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Урок </a:t>
            </a:r>
            <a:r>
              <a:rPr lang="uk-UA" b="1" dirty="0" err="1" smtClean="0"/>
              <a:t>матем</a:t>
            </a:r>
            <a:r>
              <a:rPr lang="uk-UA" b="1" dirty="0" smtClean="0"/>
              <a:t>. в 5 класі: Розв'язування </a:t>
            </a:r>
          </a:p>
          <a:p>
            <a:r>
              <a:rPr lang="uk-UA" b="1" dirty="0" smtClean="0"/>
              <a:t>вправ на всі дії з натур. числами</a:t>
            </a:r>
          </a:p>
          <a:p>
            <a:pPr algn="ctr"/>
            <a:r>
              <a:rPr lang="uk-UA" b="1" dirty="0" smtClean="0"/>
              <a:t>  (вч. </a:t>
            </a:r>
            <a:r>
              <a:rPr lang="uk-UA" b="1" dirty="0" err="1" smtClean="0"/>
              <a:t>Молчан</a:t>
            </a:r>
            <a:r>
              <a:rPr lang="uk-UA" b="1" dirty="0" smtClean="0"/>
              <a:t> Н.Л.)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18416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Якісний склад педпрацівників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003300"/>
                </a:solidFill>
              </a:rPr>
              <a:t>Усього педагогічних працівників		41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003300"/>
                </a:solidFill>
              </a:rPr>
              <a:t>З них мають: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 smtClean="0">
                <a:solidFill>
                  <a:srgbClr val="003300"/>
                </a:solidFill>
              </a:rPr>
              <a:t>вищу кваліфікаційну категорію		23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 smtClean="0">
                <a:solidFill>
                  <a:srgbClr val="003300"/>
                </a:solidFill>
              </a:rPr>
              <a:t>першу кваліфікаційну категорію		6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 smtClean="0">
                <a:solidFill>
                  <a:srgbClr val="003300"/>
                </a:solidFill>
              </a:rPr>
              <a:t>другу кваліфікаційну категорію		1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>
                <a:solidFill>
                  <a:srgbClr val="003300"/>
                </a:solidFill>
              </a:rPr>
              <a:t>с</a:t>
            </a:r>
            <a:r>
              <a:rPr lang="uk-UA" b="1" dirty="0" smtClean="0">
                <a:solidFill>
                  <a:srgbClr val="003300"/>
                </a:solidFill>
              </a:rPr>
              <a:t>пеціаліст						11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 smtClean="0">
                <a:solidFill>
                  <a:srgbClr val="003300"/>
                </a:solidFill>
              </a:rPr>
              <a:t>вчителі-методисти				10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b="1" dirty="0" smtClean="0">
                <a:solidFill>
                  <a:srgbClr val="003300"/>
                </a:solidFill>
              </a:rPr>
              <a:t>старші вчителі					10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9718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Виховний захід-реквієм </a:t>
            </a:r>
            <a:br>
              <a:rPr lang="uk-UA" dirty="0" smtClean="0"/>
            </a:br>
            <a:r>
              <a:rPr lang="uk-UA" dirty="0" smtClean="0"/>
              <a:t>«Чорнобиль: наш гріх і біль…»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45" y="2017703"/>
            <a:ext cx="3923927" cy="2941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426" y="2017703"/>
            <a:ext cx="3923928" cy="2941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5359443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Вч. Федор І.М., </a:t>
            </a:r>
            <a:r>
              <a:rPr lang="uk-UA" sz="2000" b="1" dirty="0" err="1" smtClean="0"/>
              <a:t>Гуняк</a:t>
            </a:r>
            <a:r>
              <a:rPr lang="uk-UA" sz="2000" b="1" dirty="0" smtClean="0"/>
              <a:t> А.С</a:t>
            </a:r>
            <a:r>
              <a:rPr lang="uk-UA" b="1" dirty="0" smtClean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2577029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739" y="85800"/>
            <a:ext cx="8229600" cy="1143000"/>
          </a:xfrm>
        </p:spPr>
        <p:txBody>
          <a:bodyPr/>
          <a:lstStyle/>
          <a:p>
            <a:r>
              <a:rPr lang="uk-UA" dirty="0" smtClean="0"/>
              <a:t>Робота з обдарованими дітьми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052736"/>
            <a:ext cx="9143999" cy="4525963"/>
          </a:xfrm>
        </p:spPr>
        <p:txBody>
          <a:bodyPr/>
          <a:lstStyle/>
          <a:p>
            <a:r>
              <a:rPr lang="uk-UA" b="1" i="1" dirty="0" smtClean="0"/>
              <a:t> ІІ етап Всеукраїнських учнівських олімпіад:</a:t>
            </a:r>
          </a:p>
          <a:p>
            <a:pPr lvl="1"/>
            <a:r>
              <a:rPr lang="uk-UA" b="1" dirty="0" smtClean="0"/>
              <a:t>І місце:</a:t>
            </a:r>
          </a:p>
          <a:p>
            <a:pPr lvl="2"/>
            <a:r>
              <a:rPr lang="uk-UA" b="1" i="1" dirty="0" smtClean="0"/>
              <a:t>Гринчишин Анна (7кл., фізика) – вч. Чайка О.І.,</a:t>
            </a:r>
          </a:p>
          <a:p>
            <a:pPr lvl="2"/>
            <a:r>
              <a:rPr lang="uk-UA" b="1" i="1" dirty="0" err="1" smtClean="0"/>
              <a:t>Лилик</a:t>
            </a:r>
            <a:r>
              <a:rPr lang="uk-UA" b="1" i="1" dirty="0" smtClean="0"/>
              <a:t> Галина (11кл., фізкультура) – вч. </a:t>
            </a:r>
            <a:r>
              <a:rPr lang="uk-UA" b="1" i="1" dirty="0" err="1" smtClean="0"/>
              <a:t>Лилик</a:t>
            </a:r>
            <a:r>
              <a:rPr lang="uk-UA" b="1" i="1" dirty="0" smtClean="0"/>
              <a:t> О.Й.,</a:t>
            </a:r>
          </a:p>
          <a:p>
            <a:pPr lvl="2"/>
            <a:r>
              <a:rPr lang="uk-UA" b="1" i="1" dirty="0" err="1" smtClean="0"/>
              <a:t>Москвіта</a:t>
            </a:r>
            <a:r>
              <a:rPr lang="uk-UA" b="1" i="1" dirty="0" smtClean="0"/>
              <a:t> Діана (7кл., хімія) – вч. Макогін Б.О.</a:t>
            </a:r>
          </a:p>
          <a:p>
            <a:pPr lvl="1"/>
            <a:r>
              <a:rPr lang="uk-UA" b="1" dirty="0" smtClean="0"/>
              <a:t>ІІ місце:</a:t>
            </a:r>
          </a:p>
          <a:p>
            <a:pPr lvl="2"/>
            <a:r>
              <a:rPr lang="uk-UA" b="1" i="1" dirty="0" err="1" smtClean="0"/>
              <a:t>Бариляк</a:t>
            </a:r>
            <a:r>
              <a:rPr lang="uk-UA" b="1" i="1" dirty="0" smtClean="0"/>
              <a:t> Олег (10кл., правознавство) – вч. Носач С.С., </a:t>
            </a:r>
          </a:p>
          <a:p>
            <a:pPr lvl="2"/>
            <a:r>
              <a:rPr lang="uk-UA" b="1" i="1" dirty="0" err="1" smtClean="0"/>
              <a:t>Москвіта</a:t>
            </a:r>
            <a:r>
              <a:rPr lang="uk-UA" b="1" i="1" dirty="0" smtClean="0"/>
              <a:t> Діана (7кл., </a:t>
            </a:r>
            <a:r>
              <a:rPr lang="uk-UA" b="1" i="1" dirty="0" err="1" smtClean="0"/>
              <a:t>укр.мова</a:t>
            </a:r>
            <a:r>
              <a:rPr lang="uk-UA" b="1" i="1" dirty="0" smtClean="0"/>
              <a:t> та літ.) – вч. Грицик М.Д.</a:t>
            </a:r>
          </a:p>
          <a:p>
            <a:pPr lvl="2"/>
            <a:r>
              <a:rPr lang="uk-UA" b="1" i="1" dirty="0" err="1" smtClean="0"/>
              <a:t>Нікіпело</a:t>
            </a:r>
            <a:r>
              <a:rPr lang="uk-UA" b="1" i="1" dirty="0" smtClean="0"/>
              <a:t> Вікторія (9кл., географія) – вч. </a:t>
            </a:r>
            <a:r>
              <a:rPr lang="uk-UA" b="1" i="1" dirty="0" err="1" smtClean="0"/>
              <a:t>Гуняк</a:t>
            </a:r>
            <a:r>
              <a:rPr lang="uk-UA" b="1" i="1" dirty="0" smtClean="0"/>
              <a:t> А.С.,</a:t>
            </a:r>
          </a:p>
          <a:p>
            <a:pPr lvl="2"/>
            <a:r>
              <a:rPr lang="uk-UA" b="1" i="1" dirty="0" err="1" smtClean="0"/>
              <a:t>Нікіпело</a:t>
            </a:r>
            <a:r>
              <a:rPr lang="uk-UA" b="1" i="1" dirty="0" smtClean="0"/>
              <a:t> Діана (10кл., історія) – вч. Носач С.С.,</a:t>
            </a:r>
          </a:p>
          <a:p>
            <a:pPr lvl="2"/>
            <a:r>
              <a:rPr lang="uk-UA" b="1" i="1" dirty="0" err="1" smtClean="0"/>
              <a:t>Химинець</a:t>
            </a:r>
            <a:r>
              <a:rPr lang="uk-UA" b="1" i="1" dirty="0" smtClean="0"/>
              <a:t> Надія (11кл., математика) – вч. </a:t>
            </a:r>
            <a:r>
              <a:rPr lang="uk-UA" b="1" i="1" dirty="0" err="1" smtClean="0"/>
              <a:t>Кавка</a:t>
            </a:r>
            <a:r>
              <a:rPr lang="uk-UA" b="1" i="1" dirty="0" smtClean="0"/>
              <a:t> Л.І., </a:t>
            </a:r>
          </a:p>
        </p:txBody>
      </p:sp>
    </p:spTree>
    <p:extLst>
      <p:ext uri="{BB962C8B-B14F-4D97-AF65-F5344CB8AC3E}">
        <p14:creationId xmlns:p14="http://schemas.microsoft.com/office/powerpoint/2010/main" xmlns="" val="1343213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з обдарованими дітьми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1032" y="1417638"/>
            <a:ext cx="8712968" cy="4868882"/>
          </a:xfrm>
        </p:spPr>
        <p:txBody>
          <a:bodyPr/>
          <a:lstStyle/>
          <a:p>
            <a:pPr marL="457200" lvl="1" indent="-457200"/>
            <a:r>
              <a:rPr lang="uk-UA" b="1" dirty="0" smtClean="0"/>
              <a:t>ІІІ місце</a:t>
            </a:r>
          </a:p>
          <a:p>
            <a:pPr marL="857250" lvl="2" indent="-457200"/>
            <a:r>
              <a:rPr lang="uk-UA" b="1" i="1" dirty="0" err="1" smtClean="0"/>
              <a:t>Бариляк</a:t>
            </a:r>
            <a:r>
              <a:rPr lang="uk-UA" b="1" i="1" dirty="0" smtClean="0"/>
              <a:t> Олег (10кл., фізика) – вч. Чайка О.І.,</a:t>
            </a:r>
          </a:p>
          <a:p>
            <a:pPr marL="857250" lvl="2" indent="-457200"/>
            <a:r>
              <a:rPr lang="uk-UA" b="1" i="1" dirty="0" err="1" smtClean="0"/>
              <a:t>Бариляк</a:t>
            </a:r>
            <a:r>
              <a:rPr lang="uk-UA" b="1" i="1" dirty="0" smtClean="0"/>
              <a:t> Олег (10кл., </a:t>
            </a:r>
            <a:r>
              <a:rPr lang="uk-UA" b="1" i="1" dirty="0" err="1" smtClean="0"/>
              <a:t>інф.технології</a:t>
            </a:r>
            <a:r>
              <a:rPr lang="uk-UA" b="1" i="1" dirty="0" smtClean="0"/>
              <a:t>) – вч. </a:t>
            </a:r>
            <a:r>
              <a:rPr lang="uk-UA" b="1" i="1" dirty="0" err="1" smtClean="0"/>
              <a:t>Молчан</a:t>
            </a:r>
            <a:r>
              <a:rPr lang="uk-UA" b="1" i="1" dirty="0" smtClean="0"/>
              <a:t> Н.Л.,</a:t>
            </a:r>
          </a:p>
          <a:p>
            <a:pPr marL="857250" lvl="2" indent="-457200"/>
            <a:r>
              <a:rPr lang="uk-UA" b="1" i="1" dirty="0" smtClean="0"/>
              <a:t>Диба Софія (9кл., </a:t>
            </a:r>
            <a:r>
              <a:rPr lang="uk-UA" b="1" i="1" dirty="0" err="1" smtClean="0"/>
              <a:t>нім.мова</a:t>
            </a:r>
            <a:r>
              <a:rPr lang="uk-UA" b="1" i="1" dirty="0" smtClean="0"/>
              <a:t>) – вч. </a:t>
            </a:r>
            <a:r>
              <a:rPr lang="uk-UA" b="1" i="1" dirty="0" err="1" smtClean="0"/>
              <a:t>Мамчур</a:t>
            </a:r>
            <a:r>
              <a:rPr lang="uk-UA" b="1" i="1" dirty="0" smtClean="0"/>
              <a:t> Г.В.,</a:t>
            </a:r>
          </a:p>
          <a:p>
            <a:pPr marL="857250" lvl="2" indent="-457200"/>
            <a:r>
              <a:rPr lang="uk-UA" b="1" i="1" dirty="0" err="1" smtClean="0"/>
              <a:t>Карпяк</a:t>
            </a:r>
            <a:r>
              <a:rPr lang="uk-UA" b="1" i="1" dirty="0" smtClean="0"/>
              <a:t> Ілона (6кл., математика) – вч. Пилипчак Л.І.,</a:t>
            </a:r>
          </a:p>
          <a:p>
            <a:pPr marL="857250" lvl="2" indent="-457200"/>
            <a:r>
              <a:rPr lang="uk-UA" b="1" i="1" dirty="0" err="1" smtClean="0"/>
              <a:t>Москвіта</a:t>
            </a:r>
            <a:r>
              <a:rPr lang="uk-UA" b="1" i="1" dirty="0" smtClean="0"/>
              <a:t> (7кл., математика) – вч. Пилипчак Л.І.,</a:t>
            </a:r>
          </a:p>
          <a:p>
            <a:pPr marL="857250" lvl="2" indent="-457200"/>
            <a:r>
              <a:rPr lang="uk-UA" b="1" i="1" dirty="0" smtClean="0"/>
              <a:t>Макогін Богдан (11кл., правознавство) – вч. Носач С.С.</a:t>
            </a:r>
          </a:p>
          <a:p>
            <a:pPr marL="857250" lvl="2" indent="-457200"/>
            <a:r>
              <a:rPr lang="uk-UA" b="1" i="1" dirty="0" err="1" smtClean="0"/>
              <a:t>Худик</a:t>
            </a:r>
            <a:r>
              <a:rPr lang="uk-UA" b="1" i="1" dirty="0" smtClean="0"/>
              <a:t> Анна (10кл., </a:t>
            </a:r>
            <a:r>
              <a:rPr lang="uk-UA" b="1" i="1" dirty="0" err="1" smtClean="0"/>
              <a:t>укр.мова</a:t>
            </a:r>
            <a:r>
              <a:rPr lang="uk-UA" b="1" i="1" dirty="0" smtClean="0"/>
              <a:t> та літ.) – вч. Іванчук Л.І.</a:t>
            </a:r>
            <a:endParaRPr lang="uk-UA" b="1" i="1" dirty="0"/>
          </a:p>
          <a:p>
            <a:pPr marL="57150" indent="-457200"/>
            <a:r>
              <a:rPr lang="uk-UA" b="1" i="1" dirty="0" smtClean="0"/>
              <a:t>Міська усна олімпіада з математики:</a:t>
            </a:r>
          </a:p>
          <a:p>
            <a:pPr marL="457200" lvl="1" indent="-457200"/>
            <a:r>
              <a:rPr lang="uk-UA" sz="2400" b="1" i="1" dirty="0" smtClean="0"/>
              <a:t>Хомин Діана (5кл.) – ІІІ місце – вч. </a:t>
            </a:r>
            <a:r>
              <a:rPr lang="uk-UA" sz="2400" b="1" i="1" dirty="0" err="1" smtClean="0"/>
              <a:t>Молчан</a:t>
            </a:r>
            <a:r>
              <a:rPr lang="uk-UA" sz="2400" b="1" i="1" dirty="0" smtClean="0"/>
              <a:t> Н.Л.</a:t>
            </a:r>
            <a:r>
              <a:rPr lang="uk-UA" sz="2600" dirty="0" smtClean="0"/>
              <a:t/>
            </a:r>
            <a:br>
              <a:rPr lang="uk-UA" sz="2600" dirty="0" smtClean="0"/>
            </a:br>
            <a:endParaRPr lang="uk-UA" sz="2600" dirty="0" smtClean="0"/>
          </a:p>
          <a:p>
            <a:pPr marL="857250" lvl="2" indent="-457200"/>
            <a:endParaRPr lang="uk-UA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48395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-223391"/>
            <a:ext cx="8229600" cy="1143000"/>
          </a:xfrm>
        </p:spPr>
        <p:txBody>
          <a:bodyPr/>
          <a:lstStyle/>
          <a:p>
            <a:r>
              <a:rPr lang="uk-UA" dirty="0" smtClean="0"/>
              <a:t>Робота з обдарованими дітьми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6093296"/>
          </a:xfrm>
        </p:spPr>
        <p:txBody>
          <a:bodyPr>
            <a:normAutofit lnSpcReduction="10000"/>
          </a:bodyPr>
          <a:lstStyle/>
          <a:p>
            <a:r>
              <a:rPr lang="uk-UA" b="1" i="1" dirty="0" smtClean="0"/>
              <a:t>Конкурси</a:t>
            </a:r>
          </a:p>
          <a:p>
            <a:pPr lvl="1"/>
            <a:r>
              <a:rPr lang="uk-UA" b="1" i="1" dirty="0"/>
              <a:t>Р</a:t>
            </a:r>
            <a:r>
              <a:rPr lang="uk-UA" b="1" i="1" dirty="0" smtClean="0"/>
              <a:t>айонний етап Міжнародного конкурсу з </a:t>
            </a:r>
            <a:r>
              <a:rPr lang="uk-UA" b="1" i="1" dirty="0" err="1" smtClean="0"/>
              <a:t>укр</a:t>
            </a:r>
            <a:r>
              <a:rPr lang="uk-UA" b="1" i="1" dirty="0" smtClean="0"/>
              <a:t>. мови ім. </a:t>
            </a:r>
            <a:r>
              <a:rPr lang="uk-UA" b="1" i="1" dirty="0" err="1" smtClean="0"/>
              <a:t>П.Яцика</a:t>
            </a:r>
            <a:endParaRPr lang="uk-UA" b="1" i="1" dirty="0" smtClean="0"/>
          </a:p>
          <a:p>
            <a:pPr lvl="2"/>
            <a:r>
              <a:rPr lang="uk-UA" b="1" i="1" dirty="0" err="1" smtClean="0"/>
              <a:t>Лисик</a:t>
            </a:r>
            <a:r>
              <a:rPr lang="uk-UA" b="1" i="1" dirty="0" smtClean="0"/>
              <a:t> </a:t>
            </a:r>
            <a:r>
              <a:rPr lang="uk-UA" b="1" i="1" dirty="0"/>
              <a:t>Марія (5кл.) – І </a:t>
            </a:r>
            <a:r>
              <a:rPr lang="uk-UA" b="1" i="1" dirty="0" smtClean="0"/>
              <a:t>місце – вч. </a:t>
            </a:r>
            <a:r>
              <a:rPr lang="uk-UA" b="1" i="1" dirty="0" err="1" smtClean="0"/>
              <a:t>Лилик</a:t>
            </a:r>
            <a:r>
              <a:rPr lang="uk-UA" b="1" i="1" dirty="0" smtClean="0"/>
              <a:t> М.С.</a:t>
            </a:r>
          </a:p>
          <a:p>
            <a:pPr lvl="2"/>
            <a:r>
              <a:rPr lang="uk-UA" b="1" i="1" dirty="0" err="1" smtClean="0"/>
              <a:t>Карпяк</a:t>
            </a:r>
            <a:r>
              <a:rPr lang="uk-UA" b="1" i="1" dirty="0" smtClean="0"/>
              <a:t> Ілона (6кл.) – ІІ місце – вч. </a:t>
            </a:r>
            <a:r>
              <a:rPr lang="uk-UA" b="1" i="1" dirty="0" err="1" smtClean="0"/>
              <a:t>Майорчак</a:t>
            </a:r>
            <a:r>
              <a:rPr lang="uk-UA" b="1" i="1" dirty="0" smtClean="0"/>
              <a:t> Н.Є.</a:t>
            </a:r>
          </a:p>
          <a:p>
            <a:pPr lvl="1"/>
            <a:r>
              <a:rPr lang="uk-UA" b="1" i="1" dirty="0" smtClean="0"/>
              <a:t>Районний етап Міжнародного мовно-літературного конкурсу ім. </a:t>
            </a:r>
            <a:r>
              <a:rPr lang="uk-UA" b="1" i="1" dirty="0" err="1" smtClean="0"/>
              <a:t>Т.Шевченка</a:t>
            </a:r>
            <a:endParaRPr lang="uk-UA" b="1" i="1" dirty="0" smtClean="0"/>
          </a:p>
          <a:p>
            <a:pPr lvl="2"/>
            <a:r>
              <a:rPr lang="uk-UA" b="1" i="1" dirty="0" smtClean="0"/>
              <a:t>Кос Мар’яна (8кл.) – І місце – вч. </a:t>
            </a:r>
            <a:r>
              <a:rPr lang="uk-UA" b="1" i="1" dirty="0" err="1" smtClean="0"/>
              <a:t>Лоїк</a:t>
            </a:r>
            <a:r>
              <a:rPr lang="uk-UA" b="1" i="1" dirty="0" smtClean="0"/>
              <a:t> Г.В.</a:t>
            </a:r>
          </a:p>
          <a:p>
            <a:pPr lvl="2"/>
            <a:r>
              <a:rPr lang="uk-UA" b="1" i="1" dirty="0" err="1" smtClean="0"/>
              <a:t>Стефанович</a:t>
            </a:r>
            <a:r>
              <a:rPr lang="uk-UA" b="1" i="1" dirty="0" smtClean="0"/>
              <a:t> Божена (10кл.) – І місце – вч. Іванчук Л.І.</a:t>
            </a:r>
          </a:p>
          <a:p>
            <a:pPr lvl="2"/>
            <a:r>
              <a:rPr lang="uk-UA" b="1" i="1" dirty="0" err="1" smtClean="0"/>
              <a:t>Нікіпело</a:t>
            </a:r>
            <a:r>
              <a:rPr lang="uk-UA" b="1" i="1" dirty="0" smtClean="0"/>
              <a:t> Вікторія (9кл.) – ІІІ місце – вч. </a:t>
            </a:r>
            <a:r>
              <a:rPr lang="uk-UA" b="1" i="1" dirty="0" err="1" smtClean="0"/>
              <a:t>Лилик</a:t>
            </a:r>
            <a:r>
              <a:rPr lang="uk-UA" b="1" i="1" dirty="0" smtClean="0"/>
              <a:t> М.С.</a:t>
            </a:r>
          </a:p>
          <a:p>
            <a:pPr lvl="2"/>
            <a:r>
              <a:rPr lang="uk-UA" b="1" i="1" dirty="0" err="1" smtClean="0"/>
              <a:t>Лилик</a:t>
            </a:r>
            <a:r>
              <a:rPr lang="uk-UA" b="1" i="1" dirty="0" smtClean="0"/>
              <a:t> Галина (11кл.) – ІІІ місце – вч. </a:t>
            </a:r>
            <a:r>
              <a:rPr lang="uk-UA" b="1" i="1" dirty="0" err="1" smtClean="0"/>
              <a:t>Лоїк</a:t>
            </a:r>
            <a:r>
              <a:rPr lang="uk-UA" b="1" i="1" dirty="0" smtClean="0"/>
              <a:t> Г.В.</a:t>
            </a:r>
          </a:p>
          <a:p>
            <a:pPr lvl="1"/>
            <a:r>
              <a:rPr lang="uk-UA" b="1" i="1" dirty="0" smtClean="0"/>
              <a:t>Програма обміну з </a:t>
            </a:r>
            <a:r>
              <a:rPr lang="uk-UA" b="1" i="1" dirty="0" err="1" smtClean="0"/>
              <a:t>англ</a:t>
            </a:r>
            <a:r>
              <a:rPr lang="uk-UA" b="1" i="1" dirty="0" smtClean="0"/>
              <a:t>. мови «</a:t>
            </a:r>
            <a:r>
              <a:rPr lang="en-US" b="1" i="1" dirty="0" smtClean="0"/>
              <a:t>FLEX</a:t>
            </a:r>
            <a:r>
              <a:rPr lang="uk-UA" b="1" i="1" dirty="0" smtClean="0"/>
              <a:t>»</a:t>
            </a:r>
          </a:p>
          <a:p>
            <a:pPr lvl="2"/>
            <a:r>
              <a:rPr lang="uk-UA" b="1" i="1" dirty="0" err="1" smtClean="0"/>
              <a:t>Новосад</a:t>
            </a:r>
            <a:r>
              <a:rPr lang="uk-UA" b="1" i="1" dirty="0" smtClean="0"/>
              <a:t> Роксолана, </a:t>
            </a:r>
            <a:r>
              <a:rPr lang="uk-UA" b="1" i="1" dirty="0" err="1" smtClean="0"/>
              <a:t>Худик</a:t>
            </a:r>
            <a:r>
              <a:rPr lang="uk-UA" b="1" i="1" dirty="0" smtClean="0"/>
              <a:t> Ганна (10 клас) – півфіналісти – вч. Корнило О.Б.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xmlns="" val="392648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46250"/>
          </a:xfrm>
        </p:spPr>
        <p:txBody>
          <a:bodyPr/>
          <a:lstStyle/>
          <a:p>
            <a:r>
              <a:rPr lang="uk-UA" dirty="0" smtClean="0"/>
              <a:t>Обласний етап </a:t>
            </a:r>
            <a:r>
              <a:rPr lang="en-US" dirty="0" smtClean="0"/>
              <a:t>VI </a:t>
            </a:r>
            <a:r>
              <a:rPr lang="uk-UA" dirty="0" smtClean="0"/>
              <a:t> Міжнародного екологічного конкурсу (номінація – мультимедійна презентація)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139952" y="3688970"/>
            <a:ext cx="4546848" cy="1440159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/>
              <a:t>Біловус Єлизавета –</a:t>
            </a:r>
            <a:br>
              <a:rPr lang="uk-UA" b="1" i="1" dirty="0" smtClean="0"/>
            </a:br>
            <a:r>
              <a:rPr lang="uk-UA" b="1" i="1" dirty="0" smtClean="0"/>
              <a:t> І місце – вч. Федор І.М.</a:t>
            </a:r>
            <a:endParaRPr lang="uk-UA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63"/>
          <a:stretch/>
        </p:blipFill>
        <p:spPr>
          <a:xfrm>
            <a:off x="457200" y="2564904"/>
            <a:ext cx="3538736" cy="36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558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uk-UA" dirty="0" smtClean="0"/>
              <a:t>Інтерактивні конкурси</a:t>
            </a:r>
            <a:endParaRPr lang="uk-UA" dirty="0"/>
          </a:p>
        </p:txBody>
      </p:sp>
      <p:pic>
        <p:nvPicPr>
          <p:cNvPr id="4" name="Picture 4" descr="G:\фотографії\IMG_5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31" y="931590"/>
            <a:ext cx="336037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C:\Documents and Settings\Lida\Рабочий стол\фото\PICT0356m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932040" y="906991"/>
            <a:ext cx="3474972" cy="261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кутник 5"/>
          <p:cNvSpPr/>
          <p:nvPr/>
        </p:nvSpPr>
        <p:spPr>
          <a:xfrm>
            <a:off x="5412153" y="3575824"/>
            <a:ext cx="2994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solidFill>
                  <a:srgbClr val="7030A0"/>
                </a:solidFill>
                <a:latin typeface="Calibri"/>
              </a:rPr>
              <a:t>математичному </a:t>
            </a:r>
            <a:r>
              <a:rPr lang="uk-UA" i="1" dirty="0" smtClean="0">
                <a:solidFill>
                  <a:srgbClr val="7030A0"/>
                </a:solidFill>
                <a:latin typeface="Calibri"/>
              </a:rPr>
              <a:t>«</a:t>
            </a:r>
            <a:r>
              <a:rPr lang="uk-UA" i="1" dirty="0">
                <a:solidFill>
                  <a:srgbClr val="7030A0"/>
                </a:solidFill>
                <a:latin typeface="Calibri"/>
              </a:rPr>
              <a:t>Кенгуру»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1054347" y="3513847"/>
            <a:ext cx="237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solidFill>
                  <a:srgbClr val="7030A0"/>
                </a:solidFill>
                <a:latin typeface="Calibri"/>
              </a:rPr>
              <a:t>хімічному </a:t>
            </a:r>
            <a:r>
              <a:rPr lang="uk-UA" i="1" dirty="0" smtClean="0">
                <a:solidFill>
                  <a:srgbClr val="7030A0"/>
                </a:solidFill>
                <a:latin typeface="Calibri"/>
              </a:rPr>
              <a:t>«Кристал</a:t>
            </a:r>
            <a:r>
              <a:rPr lang="uk-UA" i="1" dirty="0">
                <a:solidFill>
                  <a:srgbClr val="7030A0"/>
                </a:solidFill>
                <a:latin typeface="Calibri"/>
              </a:rPr>
              <a:t>» </a:t>
            </a:r>
            <a:endParaRPr lang="uk-UA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3240146" y="6372036"/>
            <a:ext cx="2625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rgbClr val="7030A0"/>
                </a:solidFill>
                <a:latin typeface="Calibri"/>
              </a:rPr>
              <a:t>природничий «Колосок» 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3456" y="3915241"/>
            <a:ext cx="32512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3223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dirty="0" smtClean="0"/>
              <a:t>Учитель року - 2013</a:t>
            </a:r>
            <a:br>
              <a:rPr lang="uk-UA" sz="4800" dirty="0" smtClean="0"/>
            </a:br>
            <a:r>
              <a:rPr lang="uk-UA" sz="4800" dirty="0" smtClean="0"/>
              <a:t>номінація «Інформатика»</a:t>
            </a:r>
            <a:endParaRPr lang="uk-UA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402028"/>
            <a:ext cx="6321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err="1" smtClean="0"/>
              <a:t>Молчан</a:t>
            </a:r>
            <a:r>
              <a:rPr lang="uk-UA" sz="2800" b="1" dirty="0" smtClean="0"/>
              <a:t> Наталія Любомирівна – </a:t>
            </a:r>
          </a:p>
          <a:p>
            <a:pPr algn="ctr"/>
            <a:r>
              <a:rPr lang="uk-UA" sz="2800" b="1" dirty="0" smtClean="0"/>
              <a:t>ІІІ місце в міському етапі конкурсу</a:t>
            </a:r>
            <a:endParaRPr lang="uk-UA" sz="2800" b="1" dirty="0"/>
          </a:p>
        </p:txBody>
      </p:sp>
      <p:pic>
        <p:nvPicPr>
          <p:cNvPr id="70658" name="Picture 2" descr="http://localhost/images/collective/molch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5445"/>
            <a:ext cx="2574205" cy="34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837" y="1844824"/>
            <a:ext cx="4226215" cy="31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981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uk-UA" dirty="0" smtClean="0"/>
              <a:t>Національно-патріотичне виховання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27" y="1412776"/>
            <a:ext cx="2459765" cy="18448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412776"/>
            <a:ext cx="2459765" cy="1844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399" y="3933056"/>
            <a:ext cx="2639076" cy="1979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41" y="3933056"/>
            <a:ext cx="2688299" cy="2016224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642" y="1211739"/>
            <a:ext cx="3653094" cy="214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6" y="3284984"/>
            <a:ext cx="417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УПА: слід в історії (вч. Носач С.С. )</a:t>
            </a:r>
            <a:endParaRPr lang="uk-UA" b="1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4788024" y="3356992"/>
            <a:ext cx="435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Пам'яті героїв Крут (</a:t>
            </a:r>
            <a:r>
              <a:rPr lang="uk-UA" b="1" dirty="0" err="1" smtClean="0"/>
              <a:t>вч.Макогін</a:t>
            </a:r>
            <a:r>
              <a:rPr lang="uk-UA" b="1" dirty="0" smtClean="0"/>
              <a:t> Б.О.)</a:t>
            </a:r>
            <a:endParaRPr lang="uk-UA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949280"/>
            <a:ext cx="201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Сурми звитяг</a:t>
            </a:r>
            <a:endParaRPr lang="uk-UA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6228184" y="5949280"/>
            <a:ext cx="2776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Голодомор 1932-33 рр.</a:t>
            </a:r>
          </a:p>
          <a:p>
            <a:r>
              <a:rPr lang="uk-UA" b="1" dirty="0" smtClean="0"/>
              <a:t>(</a:t>
            </a:r>
            <a:r>
              <a:rPr lang="uk-UA" b="1" dirty="0" err="1" smtClean="0"/>
              <a:t>вч.Солодовнікова</a:t>
            </a:r>
            <a:r>
              <a:rPr lang="uk-UA" b="1" dirty="0" smtClean="0"/>
              <a:t> І.І.)</a:t>
            </a:r>
            <a:endParaRPr lang="uk-UA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151" y="3933056"/>
            <a:ext cx="3007300" cy="200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82355" y="5949280"/>
            <a:ext cx="3640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Зродились ми великої години</a:t>
            </a:r>
          </a:p>
          <a:p>
            <a:pPr algn="ctr"/>
            <a:r>
              <a:rPr lang="uk-UA" b="1" dirty="0" smtClean="0"/>
              <a:t>(вч. </a:t>
            </a:r>
            <a:r>
              <a:rPr lang="uk-UA" b="1" dirty="0" err="1" smtClean="0"/>
              <a:t>Майорчак</a:t>
            </a:r>
            <a:r>
              <a:rPr lang="uk-UA" b="1" dirty="0" smtClean="0"/>
              <a:t> Н.Є.)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901007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124744"/>
            <a:ext cx="3063846" cy="20470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dirty="0"/>
              <a:t>Національно-патріотичне виховання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052736"/>
            <a:ext cx="27368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9322" y="3140968"/>
            <a:ext cx="32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Причасти</a:t>
            </a:r>
            <a:r>
              <a:rPr lang="uk-UA" b="1" dirty="0" smtClean="0"/>
              <a:t> мене розмовою,</a:t>
            </a:r>
          </a:p>
          <a:p>
            <a:pPr algn="ctr"/>
            <a:r>
              <a:rPr lang="uk-UA" b="1" dirty="0"/>
              <a:t>у</a:t>
            </a:r>
            <a:r>
              <a:rPr lang="uk-UA" b="1" dirty="0" smtClean="0"/>
              <a:t>країнською мовою</a:t>
            </a:r>
            <a:endParaRPr lang="uk-UA" b="1" dirty="0"/>
          </a:p>
        </p:txBody>
      </p:sp>
      <p:pic>
        <p:nvPicPr>
          <p:cNvPr id="9" name="Picture 2" descr="J:\Лиличка\IMG_4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231" y="3861048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3140968"/>
            <a:ext cx="287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Від Романа до </a:t>
            </a:r>
            <a:r>
              <a:rPr lang="uk-UA" b="1" dirty="0" err="1" smtClean="0"/>
              <a:t>Йордана</a:t>
            </a:r>
            <a:endParaRPr lang="uk-UA" b="1" dirty="0" smtClean="0"/>
          </a:p>
          <a:p>
            <a:r>
              <a:rPr lang="uk-UA" b="1" dirty="0" smtClean="0"/>
              <a:t>(вч. Макар І.І., 3Б)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9535" y="6239053"/>
            <a:ext cx="492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Українські вечорниці,</a:t>
            </a:r>
          </a:p>
          <a:p>
            <a:r>
              <a:rPr lang="uk-UA" b="1" dirty="0" smtClean="0"/>
              <a:t>(</a:t>
            </a:r>
            <a:r>
              <a:rPr lang="uk-UA" b="1" dirty="0" err="1" smtClean="0"/>
              <a:t>Вч.Лилик</a:t>
            </a:r>
            <a:r>
              <a:rPr lang="uk-UA" b="1" dirty="0" smtClean="0"/>
              <a:t> М.С.- 5 </a:t>
            </a:r>
            <a:r>
              <a:rPr lang="uk-UA" b="1" dirty="0" err="1" smtClean="0"/>
              <a:t>кл</a:t>
            </a:r>
            <a:r>
              <a:rPr lang="uk-UA" b="1" dirty="0" smtClean="0"/>
              <a:t>., Ліщинська Н.С.- 3А)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0192" y="6093296"/>
            <a:ext cx="24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Свято Миколая</a:t>
            </a:r>
          </a:p>
          <a:p>
            <a:r>
              <a:rPr lang="uk-UA" b="1" dirty="0" smtClean="0"/>
              <a:t>(вч. </a:t>
            </a:r>
            <a:r>
              <a:rPr lang="uk-UA" b="1" dirty="0" err="1" smtClean="0"/>
              <a:t>Дудич</a:t>
            </a:r>
            <a:r>
              <a:rPr lang="uk-UA" b="1" dirty="0" smtClean="0"/>
              <a:t> У.В., 1Б 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571" y="3933375"/>
            <a:ext cx="29114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3848" y="3068960"/>
            <a:ext cx="2976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Свято матері</a:t>
            </a:r>
          </a:p>
          <a:p>
            <a:r>
              <a:rPr lang="uk-UA" b="1" dirty="0" smtClean="0"/>
              <a:t>(</a:t>
            </a:r>
            <a:r>
              <a:rPr lang="uk-UA" b="1" dirty="0" err="1" smtClean="0"/>
              <a:t>вч.Майорчак</a:t>
            </a:r>
            <a:r>
              <a:rPr lang="uk-UA" b="1" dirty="0" smtClean="0"/>
              <a:t> Н.Є., 6кл.)</a:t>
            </a:r>
          </a:p>
          <a:p>
            <a:endParaRPr lang="uk-UA" b="1" dirty="0" smtClean="0"/>
          </a:p>
        </p:txBody>
      </p:sp>
      <p:pic>
        <p:nvPicPr>
          <p:cNvPr id="50178" name="Picture 2" descr="E:\Foto\DSC05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645024"/>
            <a:ext cx="2160000" cy="2880000"/>
          </a:xfrm>
          <a:prstGeom prst="rect">
            <a:avLst/>
          </a:prstGeom>
          <a:noFill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3" y="1070932"/>
            <a:ext cx="2857520" cy="214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7810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uk-UA" dirty="0" smtClean="0"/>
              <a:t>Військово-патріотичне виховання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011" y="2924944"/>
            <a:ext cx="2779845" cy="2084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48" y="936104"/>
            <a:ext cx="2747797" cy="2060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476" y="1317374"/>
            <a:ext cx="3067720" cy="2300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35796" y="4144516"/>
            <a:ext cx="2843808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952" y="4696798"/>
            <a:ext cx="2726093" cy="2044570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24913" y="1394775"/>
            <a:ext cx="2736305" cy="205222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476" y="3861668"/>
            <a:ext cx="3061758" cy="22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64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Пріоритетні завдання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" panose="05000000000000000000" pitchFamily="2" charset="2"/>
              <a:buAutoNum type="arabicPeriod"/>
              <a:defRPr/>
            </a:pPr>
            <a:r>
              <a:rPr lang="uk-UA" dirty="0"/>
              <a:t>Виконання закону України «Про освіту»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  <a:defRPr/>
            </a:pPr>
            <a:r>
              <a:rPr lang="uk-UA" dirty="0"/>
              <a:t>Профілізація старшої школи. Моніторинг якості освіти за результатами ЗНО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  <a:defRPr/>
            </a:pPr>
            <a:r>
              <a:rPr lang="uk-UA" dirty="0"/>
              <a:t>Наступність між ланками освіти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  <a:defRPr/>
            </a:pPr>
            <a:r>
              <a:rPr lang="uk-UA" dirty="0"/>
              <a:t>Виховання життєспроможної особистості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  <a:defRPr/>
            </a:pPr>
            <a:r>
              <a:rPr lang="uk-UA" dirty="0"/>
              <a:t>Формування іміджу закладу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59479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Превентивне і морально-правове виховання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67665"/>
            <a:ext cx="3000396" cy="2249367"/>
          </a:xfrm>
          <a:prstGeom prst="rect">
            <a:avLst/>
          </a:prstGeom>
        </p:spPr>
      </p:pic>
      <p:pic>
        <p:nvPicPr>
          <p:cNvPr id="48130" name="Picture 2" descr="J: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3048196" cy="2286016"/>
          </a:xfrm>
          <a:prstGeom prst="rect">
            <a:avLst/>
          </a:prstGeom>
          <a:noFill/>
        </p:spPr>
      </p:pic>
      <p:pic>
        <p:nvPicPr>
          <p:cNvPr id="48131" name="Picture 3" descr="J:\Изображение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221088"/>
            <a:ext cx="3071834" cy="230374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4077" y="1484784"/>
            <a:ext cx="2987824" cy="2240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654454"/>
            <a:ext cx="509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Диспут «Україна: господиня чи наймичка» </a:t>
            </a:r>
          </a:p>
          <a:p>
            <a:pPr algn="ctr"/>
            <a:r>
              <a:rPr lang="uk-UA" b="1" dirty="0" smtClean="0"/>
              <a:t>(вч. Носач С.С.)</a:t>
            </a:r>
            <a:endParaRPr lang="uk-U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6049" y="6453336"/>
            <a:ext cx="897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ГКК: «Правова відповідальність підлітків» (7 </a:t>
            </a:r>
            <a:r>
              <a:rPr lang="uk-UA" b="1" dirty="0" err="1" smtClean="0"/>
              <a:t>кл</a:t>
            </a:r>
            <a:r>
              <a:rPr lang="uk-UA" b="1" dirty="0" smtClean="0"/>
              <a:t>, Пилипчак Л.І., Макогін Б.О.)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2709780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31398" y="951553"/>
            <a:ext cx="3194012" cy="2395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0005" y="980908"/>
            <a:ext cx="2884440" cy="21633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-24426"/>
            <a:ext cx="8229600" cy="576727"/>
          </a:xfrm>
        </p:spPr>
        <p:txBody>
          <a:bodyPr/>
          <a:lstStyle/>
          <a:p>
            <a:r>
              <a:rPr lang="uk-UA" dirty="0" smtClean="0"/>
              <a:t>Духовне виховання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20" y="4005064"/>
            <a:ext cx="3009174" cy="20061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0005" y="4005064"/>
            <a:ext cx="2784309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510" y="4022340"/>
            <a:ext cx="2651787" cy="1988840"/>
          </a:xfrm>
          <a:prstGeom prst="rect">
            <a:avLst/>
          </a:prstGeom>
        </p:spPr>
      </p:pic>
      <p:pic>
        <p:nvPicPr>
          <p:cNvPr id="49154" name="Picture 2" descr="G:\DCIM\102NIKON\DSCN07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714" y="891351"/>
            <a:ext cx="2808312" cy="2106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6027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14356"/>
          </a:xfrm>
        </p:spPr>
        <p:txBody>
          <a:bodyPr/>
          <a:lstStyle/>
          <a:p>
            <a:r>
              <a:rPr lang="uk-UA" dirty="0"/>
              <a:t>Духовне виховання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642918"/>
            <a:ext cx="3240360" cy="243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8" y="642918"/>
            <a:ext cx="3270165" cy="2452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3643314"/>
            <a:ext cx="3373573" cy="2530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0438"/>
            <a:ext cx="3297003" cy="2472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209" y="3571876"/>
            <a:ext cx="3076791" cy="2307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3748" y="3115468"/>
            <a:ext cx="39284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Екскурсія до монастиря св. Альфонса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6215082"/>
            <a:ext cx="52149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Паломництво до </a:t>
            </a:r>
            <a:r>
              <a:rPr lang="uk-UA" b="1" dirty="0" err="1" smtClean="0"/>
              <a:t>мощей</a:t>
            </a:r>
            <a:r>
              <a:rPr lang="uk-UA" b="1" dirty="0" smtClean="0"/>
              <a:t> св. Івана </a:t>
            </a:r>
            <a:r>
              <a:rPr lang="uk-UA" b="1" dirty="0" err="1" smtClean="0"/>
              <a:t>Боско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1838918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71422"/>
            <a:ext cx="8229600" cy="1143000"/>
          </a:xfrm>
        </p:spPr>
        <p:txBody>
          <a:bodyPr/>
          <a:lstStyle/>
          <a:p>
            <a:r>
              <a:rPr lang="uk-UA" dirty="0" smtClean="0"/>
              <a:t>Духовне виховання</a:t>
            </a:r>
            <a:endParaRPr lang="uk-UA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354" y="2857496"/>
            <a:ext cx="495534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 descr="E:\причастя 1 червня 2013\причастя!!!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894671" cy="326311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6059" y="5073174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Перше причастя</a:t>
            </a:r>
            <a:endParaRPr lang="uk-UA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16" y="839842"/>
            <a:ext cx="3557332" cy="23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-71540"/>
            <a:ext cx="8229600" cy="1143000"/>
          </a:xfrm>
        </p:spPr>
        <p:txBody>
          <a:bodyPr/>
          <a:lstStyle/>
          <a:p>
            <a:r>
              <a:rPr lang="uk-UA" dirty="0" smtClean="0"/>
              <a:t>Естетичне виховання</a:t>
            </a:r>
            <a:endParaRPr lang="uk-UA" dirty="0"/>
          </a:p>
        </p:txBody>
      </p:sp>
      <p:pic>
        <p:nvPicPr>
          <p:cNvPr id="5" name="Содержимое 3" descr="DSC03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53884" y="1010652"/>
            <a:ext cx="2992438" cy="221456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65213" y="4207868"/>
            <a:ext cx="2645677" cy="211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1\Desktop\Оля\фото\Новая папка (3)\PICT0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937" y="3689885"/>
            <a:ext cx="2667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1\Desktop\фото з телефону\PICT0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9218" y="4041808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1\Desktop\фото з телефону\PICT03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1221" y="921668"/>
            <a:ext cx="3017806" cy="22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3456" y="869279"/>
            <a:ext cx="1872208" cy="2497309"/>
          </a:xfrm>
        </p:spPr>
      </p:pic>
    </p:spTree>
    <p:extLst>
      <p:ext uri="{BB962C8B-B14F-4D97-AF65-F5344CB8AC3E}">
        <p14:creationId xmlns:p14="http://schemas.microsoft.com/office/powerpoint/2010/main" xmlns="" val="4124187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56"/>
          </a:xfrm>
        </p:spPr>
        <p:txBody>
          <a:bodyPr/>
          <a:lstStyle/>
          <a:p>
            <a:r>
              <a:rPr lang="uk-UA" dirty="0" smtClean="0"/>
              <a:t>Естетичне виховання</a:t>
            </a:r>
            <a:endParaRPr lang="uk-UA" dirty="0"/>
          </a:p>
        </p:txBody>
      </p:sp>
      <p:pic>
        <p:nvPicPr>
          <p:cNvPr id="51202" name="Picture 2" descr="G:\Свято Любові\IMG_0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10580"/>
            <a:ext cx="3251905" cy="2428892"/>
          </a:xfrm>
          <a:prstGeom prst="rect">
            <a:avLst/>
          </a:prstGeom>
          <a:noFill/>
        </p:spPr>
      </p:pic>
      <p:pic>
        <p:nvPicPr>
          <p:cNvPr id="51203" name="Picture 3" descr="G:\Свято Любові\IMG_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1236" y="616323"/>
            <a:ext cx="2151111" cy="2880000"/>
          </a:xfrm>
          <a:prstGeom prst="rect">
            <a:avLst/>
          </a:prstGeom>
          <a:noFill/>
        </p:spPr>
      </p:pic>
      <p:pic>
        <p:nvPicPr>
          <p:cNvPr id="51204" name="Picture 4" descr="G:\Свято Любові\IMG_3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59" y="877663"/>
            <a:ext cx="3143272" cy="23573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3519016"/>
            <a:ext cx="39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Свято любові (</a:t>
            </a:r>
            <a:r>
              <a:rPr lang="uk-UA" b="1" dirty="0" err="1" smtClean="0"/>
              <a:t>вч.Дудич</a:t>
            </a:r>
            <a:r>
              <a:rPr lang="uk-UA" b="1" dirty="0" smtClean="0"/>
              <a:t> У.В., 1Б)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843386"/>
            <a:ext cx="3251200" cy="243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396" y="3863147"/>
            <a:ext cx="32512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9046" y="6256585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Великодній кошик (Макар І.І., </a:t>
            </a:r>
            <a:r>
              <a:rPr lang="uk-UA" b="1" dirty="0"/>
              <a:t>3</a:t>
            </a:r>
            <a:r>
              <a:rPr lang="uk-UA" b="1" dirty="0" smtClean="0"/>
              <a:t>Б)</a:t>
            </a:r>
            <a:endParaRPr lang="uk-UA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8310"/>
          </a:xfrm>
        </p:spPr>
        <p:txBody>
          <a:bodyPr/>
          <a:lstStyle/>
          <a:p>
            <a:r>
              <a:rPr lang="uk-UA" dirty="0" smtClean="0"/>
              <a:t>Свято Букварика</a:t>
            </a:r>
            <a:endParaRPr lang="uk-UA" dirty="0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28383"/>
            <a:ext cx="3506318" cy="234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3646" y="4326960"/>
            <a:ext cx="3234130" cy="21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491880" y="5327497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/>
              <a:t>Вч.Мазурик</a:t>
            </a:r>
            <a:r>
              <a:rPr lang="uk-UA" b="1" dirty="0" smtClean="0"/>
              <a:t> В.З.,</a:t>
            </a:r>
          </a:p>
          <a:p>
            <a:pPr algn="ctr"/>
            <a:r>
              <a:rPr lang="uk-UA" b="1" dirty="0" err="1" smtClean="0"/>
              <a:t>Дудич</a:t>
            </a:r>
            <a:r>
              <a:rPr lang="uk-UA" b="1" dirty="0" smtClean="0"/>
              <a:t> У.В., </a:t>
            </a:r>
          </a:p>
          <a:p>
            <a:pPr algn="ctr"/>
            <a:r>
              <a:rPr lang="uk-UA" b="1" dirty="0" err="1" smtClean="0"/>
              <a:t>Луць</a:t>
            </a:r>
            <a:r>
              <a:rPr lang="uk-UA" b="1" dirty="0" smtClean="0"/>
              <a:t> Н.В. 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778032"/>
            <a:ext cx="3054006" cy="2290505"/>
          </a:xfrm>
          <a:prstGeom prst="rect">
            <a:avLst/>
          </a:prstGeom>
        </p:spPr>
      </p:pic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734850"/>
            <a:ext cx="3318896" cy="22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206" y="4405505"/>
            <a:ext cx="3139674" cy="23547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/>
          <a:lstStyle/>
          <a:p>
            <a:r>
              <a:rPr lang="uk-UA" dirty="0" smtClean="0">
                <a:solidFill>
                  <a:srgbClr val="88430A"/>
                </a:solidFill>
              </a:rPr>
              <a:t>Прощавай, рідна </a:t>
            </a:r>
            <a:r>
              <a:rPr lang="uk-UA" dirty="0" err="1" smtClean="0">
                <a:solidFill>
                  <a:srgbClr val="88430A"/>
                </a:solidFill>
              </a:rPr>
              <a:t>школо</a:t>
            </a:r>
            <a:r>
              <a:rPr lang="uk-UA" dirty="0" smtClean="0">
                <a:solidFill>
                  <a:srgbClr val="88430A"/>
                </a:solidFill>
              </a:rPr>
              <a:t>!!!</a:t>
            </a:r>
            <a:endParaRPr lang="uk-UA" dirty="0">
              <a:solidFill>
                <a:srgbClr val="88430A"/>
              </a:solidFill>
            </a:endParaRPr>
          </a:p>
        </p:txBody>
      </p:sp>
      <p:pic>
        <p:nvPicPr>
          <p:cNvPr id="53250" name="Picture 2" descr="E:\IMG_1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59" y="857232"/>
            <a:ext cx="2762269" cy="2071702"/>
          </a:xfrm>
          <a:prstGeom prst="rect">
            <a:avLst/>
          </a:prstGeom>
          <a:noFill/>
        </p:spPr>
      </p:pic>
      <p:pic>
        <p:nvPicPr>
          <p:cNvPr id="53251" name="Picture 3" descr="E:\IMG_1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396" y="839372"/>
            <a:ext cx="2992995" cy="2244747"/>
          </a:xfrm>
          <a:prstGeom prst="rect">
            <a:avLst/>
          </a:prstGeom>
          <a:noFill/>
        </p:spPr>
      </p:pic>
      <p:pic>
        <p:nvPicPr>
          <p:cNvPr id="53252" name="Picture 4" descr="E:\IMG_1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4028" y="1620541"/>
            <a:ext cx="2956368" cy="2217277"/>
          </a:xfrm>
          <a:prstGeom prst="rect">
            <a:avLst/>
          </a:prstGeom>
          <a:noFill/>
        </p:spPr>
      </p:pic>
      <p:pic>
        <p:nvPicPr>
          <p:cNvPr id="53253" name="Picture 5" descr="G:\випускний\5DZaGQ8SXac.jpg"/>
          <p:cNvPicPr>
            <a:picLocks noChangeAspect="1" noChangeArrowheads="1"/>
          </p:cNvPicPr>
          <p:nvPr/>
        </p:nvPicPr>
        <p:blipFill>
          <a:blip r:embed="rId5" cstate="print"/>
          <a:srcRect l="14080" r="20213"/>
          <a:stretch>
            <a:fillRect/>
          </a:stretch>
        </p:blipFill>
        <p:spPr bwMode="auto">
          <a:xfrm>
            <a:off x="6084168" y="3643267"/>
            <a:ext cx="2402419" cy="2437506"/>
          </a:xfrm>
          <a:prstGeom prst="rect">
            <a:avLst/>
          </a:prstGeom>
          <a:noFill/>
        </p:spPr>
      </p:pic>
      <p:pic>
        <p:nvPicPr>
          <p:cNvPr id="53254" name="Picture 6" descr="G:\випускний-2013\DSCF55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255" y="3774762"/>
            <a:ext cx="2899355" cy="21745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6064705"/>
            <a:ext cx="407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Випускні вечори у 4, 11 класах</a:t>
            </a:r>
            <a:endParaRPr lang="uk-UA" sz="20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052736"/>
            <a:ext cx="3359943" cy="2239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130" y="71512"/>
            <a:ext cx="8229600" cy="1143000"/>
          </a:xfrm>
        </p:spPr>
        <p:txBody>
          <a:bodyPr/>
          <a:lstStyle/>
          <a:p>
            <a:r>
              <a:rPr lang="uk-UA" dirty="0" smtClean="0"/>
              <a:t>Краєзнавча робота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1025" y="4005064"/>
            <a:ext cx="2843808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05064"/>
            <a:ext cx="2843808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833" y="4077072"/>
            <a:ext cx="2833953" cy="2125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052736"/>
            <a:ext cx="33559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9952" y="3333294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Нагуєвичі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3347700"/>
            <a:ext cx="149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Берестечко</a:t>
            </a:r>
            <a:endParaRPr lang="uk-UA" b="1" dirty="0"/>
          </a:p>
        </p:txBody>
      </p:sp>
      <p:pic>
        <p:nvPicPr>
          <p:cNvPr id="49154" name="Picture 2" descr="J:\brdQPQBKoY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7" y="1071546"/>
            <a:ext cx="2952771" cy="22145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08078" y="3309359"/>
            <a:ext cx="24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Золочівський</a:t>
            </a:r>
            <a:r>
              <a:rPr lang="ru-RU" b="1" dirty="0" smtClean="0"/>
              <a:t> замок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84605" y="6202537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Стрийський парк</a:t>
            </a:r>
            <a:endParaRPr lang="uk-U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06720" y="6246564"/>
            <a:ext cx="192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Високий Замок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276216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-25102"/>
            <a:ext cx="8229600" cy="1143000"/>
          </a:xfrm>
        </p:spPr>
        <p:txBody>
          <a:bodyPr/>
          <a:lstStyle/>
          <a:p>
            <a:r>
              <a:rPr lang="uk-UA" dirty="0" smtClean="0"/>
              <a:t>Спортивно-оздоровче виховання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057" y="3498877"/>
            <a:ext cx="1979780" cy="2640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68" y="986502"/>
            <a:ext cx="3781627" cy="212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76" y="986501"/>
            <a:ext cx="3707903" cy="2085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929" y="3592820"/>
            <a:ext cx="3270545" cy="2452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3498877"/>
            <a:ext cx="2057648" cy="2742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7884" y="3143248"/>
            <a:ext cx="30003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Змагання з волейболу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3071810"/>
            <a:ext cx="47149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Заняття гімнастикою, настільним тенісом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57356" y="6357958"/>
            <a:ext cx="564360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Майбутні чемпіони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2960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18"/>
          </a:xfrm>
        </p:spPr>
        <p:txBody>
          <a:bodyPr/>
          <a:lstStyle/>
          <a:p>
            <a:r>
              <a:rPr lang="uk-UA" dirty="0" smtClean="0"/>
              <a:t>Шкільна мережа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6264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2012-2013н.р,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: 326</a:t>
            </a:r>
            <a:endParaRPr lang="uk-UA" dirty="0"/>
          </a:p>
        </p:txBody>
      </p:sp>
      <p:graphicFrame>
        <p:nvGraphicFramePr>
          <p:cNvPr id="6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99275424"/>
              </p:ext>
            </p:extLst>
          </p:nvPr>
        </p:nvGraphicFramePr>
        <p:xfrm>
          <a:off x="500034" y="1340768"/>
          <a:ext cx="8032406" cy="5256584"/>
        </p:xfrm>
        <a:graphic>
          <a:graphicData uri="http://schemas.openxmlformats.org/presentationml/2006/ole">
            <p:oleObj spid="_x0000_s29732" name="Аркуш" r:id="rId3" imgW="9410679" imgH="6172301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26619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391" y="1175848"/>
            <a:ext cx="3503548" cy="262053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Спортивно-оздоровче виховання</a:t>
            </a:r>
            <a:endParaRPr lang="uk-UA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700" y="1175848"/>
            <a:ext cx="3494053" cy="262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945558"/>
            <a:ext cx="3672408" cy="2754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214" y="3945558"/>
            <a:ext cx="3535726" cy="26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855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954561" y="-27384"/>
            <a:ext cx="6189439" cy="1143000"/>
          </a:xfrm>
        </p:spPr>
        <p:txBody>
          <a:bodyPr/>
          <a:lstStyle/>
          <a:p>
            <a:r>
              <a:rPr lang="uk-UA" dirty="0" smtClean="0"/>
              <a:t>Інтелектуальний конкурс</a:t>
            </a:r>
            <a:br>
              <a:rPr lang="uk-UA" dirty="0" smtClean="0"/>
            </a:br>
            <a:r>
              <a:rPr lang="uk-UA" dirty="0" smtClean="0"/>
              <a:t>Що? Де? Коли?</a:t>
            </a:r>
          </a:p>
        </p:txBody>
      </p:sp>
      <p:pic>
        <p:nvPicPr>
          <p:cNvPr id="4198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5768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857375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625" y="4071938"/>
            <a:ext cx="2868613" cy="2151062"/>
          </a:xfrm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26" y="2286000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785938"/>
            <a:ext cx="26431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143375"/>
            <a:ext cx="2784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2747797" cy="2060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1213585"/>
            <a:ext cx="444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rgbClr val="00B050"/>
                </a:solidFill>
              </a:rPr>
              <a:t>Вч.Пилипчак</a:t>
            </a:r>
            <a:r>
              <a:rPr lang="uk-UA" sz="2400" dirty="0" smtClean="0">
                <a:solidFill>
                  <a:srgbClr val="00B050"/>
                </a:solidFill>
              </a:rPr>
              <a:t> Л.І., 9 – 11 класи</a:t>
            </a:r>
            <a:endParaRPr lang="uk-UA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175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8191" y="1500174"/>
            <a:ext cx="257296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214422"/>
            <a:ext cx="3021013" cy="26431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227013" y="186639"/>
            <a:ext cx="8229600" cy="722081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Цікаві зустрічі</a:t>
            </a:r>
          </a:p>
        </p:txBody>
      </p:sp>
      <p:pic>
        <p:nvPicPr>
          <p:cNvPr id="4" name="Picture 10" descr="школа 27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282" y="1285860"/>
            <a:ext cx="3159125" cy="25273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468313" y="3429000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FFC000"/>
                </a:solidFill>
              </a:rPr>
              <a:t>з пластунами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4786313" y="3071813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>
                <a:solidFill>
                  <a:srgbClr val="FFC000"/>
                </a:solidFill>
              </a:rPr>
              <a:t>з мовознавцем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>
                <a:solidFill>
                  <a:srgbClr val="FFC000"/>
                </a:solidFill>
              </a:rPr>
              <a:t>Микитюк  О.</a:t>
            </a:r>
          </a:p>
        </p:txBody>
      </p:sp>
      <p:pic>
        <p:nvPicPr>
          <p:cNvPr id="49159" name="Picture 7" descr="D:\фото\P1080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563" y="3854450"/>
            <a:ext cx="352425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32" name="TextBox 1"/>
          <p:cNvSpPr txBox="1">
            <a:spLocks noChangeArrowheads="1"/>
          </p:cNvSpPr>
          <p:nvPr/>
        </p:nvSpPr>
        <p:spPr bwMode="auto">
          <a:xfrm>
            <a:off x="1428750" y="6130925"/>
            <a:ext cx="317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>
                <a:solidFill>
                  <a:srgbClr val="FFC000"/>
                </a:solidFill>
              </a:rPr>
              <a:t>з олімпійцем С. Дроботом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857625"/>
            <a:ext cx="35274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Box 1"/>
          <p:cNvSpPr txBox="1">
            <a:spLocks noChangeArrowheads="1"/>
          </p:cNvSpPr>
          <p:nvPr/>
        </p:nvSpPr>
        <p:spPr bwMode="auto">
          <a:xfrm>
            <a:off x="5214938" y="5929313"/>
            <a:ext cx="2632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>
                <a:solidFill>
                  <a:srgbClr val="FFC000"/>
                </a:solidFill>
              </a:rPr>
              <a:t>з о.Степаном з храму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>
                <a:solidFill>
                  <a:srgbClr val="FFC000"/>
                </a:solidFill>
              </a:rPr>
              <a:t> </a:t>
            </a:r>
            <a:r>
              <a:rPr lang="uk-UA" sz="1800" b="1">
                <a:solidFill>
                  <a:srgbClr val="FF6600"/>
                </a:solidFill>
              </a:rPr>
              <a:t>М.Чарнецького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643702" y="3071810"/>
            <a:ext cx="2338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FFC000"/>
                </a:solidFill>
              </a:rPr>
              <a:t>з </a:t>
            </a:r>
            <a:r>
              <a:rPr lang="uk-UA" sz="1800" b="1" dirty="0" smtClean="0">
                <a:solidFill>
                  <a:srgbClr val="FFC000"/>
                </a:solidFill>
              </a:rPr>
              <a:t>працівниками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1800" b="1" dirty="0" smtClean="0">
                <a:solidFill>
                  <a:schemeClr val="accent5">
                    <a:lumMod val="50000"/>
                  </a:schemeClr>
                </a:solidFill>
              </a:rPr>
              <a:t>соціальної служби</a:t>
            </a:r>
            <a:endParaRPr lang="uk-UA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235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17363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Гурткова робота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getIma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20688"/>
            <a:ext cx="4429156" cy="3143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Содержимое 3" descr="DSCN3552.JPG"/>
          <p:cNvPicPr>
            <a:picLocks noChangeAspect="1"/>
          </p:cNvPicPr>
          <p:nvPr/>
        </p:nvPicPr>
        <p:blipFill>
          <a:blip r:embed="rId3" cstate="print"/>
          <a:srcRect t="5657" b="12319"/>
          <a:stretch>
            <a:fillRect/>
          </a:stretch>
        </p:blipFill>
        <p:spPr>
          <a:xfrm>
            <a:off x="4357688" y="692696"/>
            <a:ext cx="4179887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839" y="3861048"/>
            <a:ext cx="4191027" cy="2357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0278" y="3813939"/>
            <a:ext cx="3673403" cy="2451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251484"/>
            <a:ext cx="1854602" cy="2473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379" y="3068960"/>
            <a:ext cx="373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Народний ансамбль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народного танцю «Полуничка»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87" y="6211669"/>
            <a:ext cx="3263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Військово-спортивний гурток</a:t>
            </a:r>
          </a:p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«Патріот» (</a:t>
            </a:r>
            <a:r>
              <a:rPr lang="uk-UA" dirty="0" err="1" smtClean="0">
                <a:solidFill>
                  <a:schemeClr val="tx2">
                    <a:lumMod val="50000"/>
                  </a:schemeClr>
                </a:solidFill>
              </a:rPr>
              <a:t>вч.Лилик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 О.Й.)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6237312"/>
            <a:ext cx="372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Клуб карате «Юніор» (</a:t>
            </a:r>
            <a:r>
              <a:rPr lang="uk-UA" dirty="0" err="1" smtClean="0"/>
              <a:t>Кульба</a:t>
            </a:r>
            <a:r>
              <a:rPr lang="uk-UA" dirty="0" smtClean="0"/>
              <a:t> В.)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87693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uk-UA" dirty="0" smtClean="0"/>
              <a:t>Гурткова робота </a:t>
            </a:r>
            <a:br>
              <a:rPr lang="uk-UA" dirty="0" smtClean="0"/>
            </a:br>
            <a:r>
              <a:rPr lang="ru-RU" i="1" dirty="0">
                <a:effectLst/>
              </a:rPr>
              <a:t>клуб </a:t>
            </a:r>
            <a:r>
              <a:rPr lang="ru-RU" i="1" dirty="0" err="1">
                <a:effectLst/>
              </a:rPr>
              <a:t>тхеквондо</a:t>
            </a:r>
            <a:r>
              <a:rPr lang="ru-RU" i="1" dirty="0">
                <a:effectLst/>
              </a:rPr>
              <a:t>, </a:t>
            </a:r>
            <a:r>
              <a:rPr lang="ru-RU" i="1" dirty="0" err="1">
                <a:effectLst/>
              </a:rPr>
              <a:t>хапкідо</a:t>
            </a:r>
            <a:r>
              <a:rPr lang="ru-RU" i="1" dirty="0">
                <a:effectLst/>
              </a:rPr>
              <a:t> і рукопашного бою </a:t>
            </a:r>
            <a:r>
              <a:rPr lang="uk-UA" dirty="0" smtClean="0"/>
              <a:t>«Патріот»</a:t>
            </a:r>
            <a:endParaRPr lang="uk-UA" dirty="0"/>
          </a:p>
        </p:txBody>
      </p:sp>
      <p:pic>
        <p:nvPicPr>
          <p:cNvPr id="4" name="Picture 2" descr="http://localhost/images/photos/patriot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968555" cy="26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653136"/>
            <a:ext cx="1346350" cy="2151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653136"/>
            <a:ext cx="1347370" cy="2118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124" y="4675799"/>
            <a:ext cx="1276229" cy="20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5087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uk-UA" dirty="0" smtClean="0"/>
              <a:t>Учнівський парламент</a:t>
            </a:r>
            <a:endParaRPr lang="uk-UA" dirty="0"/>
          </a:p>
        </p:txBody>
      </p:sp>
      <p:pic>
        <p:nvPicPr>
          <p:cNvPr id="72706" name="Picture 2" descr="http://localhost/images/upload/mykola1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928670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кутник 3"/>
          <p:cNvSpPr/>
          <p:nvPr/>
        </p:nvSpPr>
        <p:spPr>
          <a:xfrm>
            <a:off x="1428728" y="3500438"/>
            <a:ext cx="2462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Акція</a:t>
            </a:r>
            <a:r>
              <a:rPr lang="ru-RU" b="1" dirty="0" smtClean="0"/>
              <a:t> "</a:t>
            </a:r>
            <a:r>
              <a:rPr lang="ru-RU" b="1" dirty="0" err="1" smtClean="0"/>
              <a:t>Миколай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про тебе не </a:t>
            </a:r>
            <a:r>
              <a:rPr lang="ru-RU" b="1" dirty="0" err="1" smtClean="0"/>
              <a:t>забуде</a:t>
            </a:r>
            <a:r>
              <a:rPr lang="ru-RU" b="1" dirty="0" smtClean="0"/>
              <a:t>"</a:t>
            </a:r>
            <a:endParaRPr lang="ru-RU" b="1" dirty="0"/>
          </a:p>
        </p:txBody>
      </p:sp>
      <p:pic>
        <p:nvPicPr>
          <p:cNvPr id="72708" name="Picture 4" descr="http://localhost/images/upload/alco_sto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928670"/>
            <a:ext cx="2485479" cy="248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5214942" y="3429000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Акція</a:t>
            </a:r>
            <a:r>
              <a:rPr lang="ru-RU" b="1" dirty="0" smtClean="0"/>
              <a:t> "Стоп! Алкоголь і </a:t>
            </a:r>
            <a:r>
              <a:rPr lang="ru-RU" b="1" dirty="0" err="1" smtClean="0"/>
              <a:t>тютюнопаління</a:t>
            </a:r>
            <a:r>
              <a:rPr lang="ru-RU" b="1" dirty="0" smtClean="0"/>
              <a:t>"</a:t>
            </a:r>
            <a:endParaRPr lang="ru-RU" b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457200" y="6093296"/>
            <a:ext cx="3315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Акція</a:t>
            </a:r>
            <a:r>
              <a:rPr lang="ru-RU" b="1" dirty="0" smtClean="0"/>
              <a:t> «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серця</a:t>
            </a:r>
            <a:r>
              <a:rPr lang="ru-RU" b="1" dirty="0" smtClean="0"/>
              <a:t> до </a:t>
            </a:r>
            <a:r>
              <a:rPr lang="ru-RU" b="1" dirty="0" err="1" smtClean="0"/>
              <a:t>серця</a:t>
            </a:r>
            <a:r>
              <a:rPr lang="ru-RU" b="1" dirty="0" smtClean="0"/>
              <a:t>"</a:t>
            </a:r>
            <a:endParaRPr lang="ru-RU" b="1" dirty="0"/>
          </a:p>
        </p:txBody>
      </p:sp>
      <p:sp>
        <p:nvSpPr>
          <p:cNvPr id="8" name="Прямокутник 7"/>
          <p:cNvSpPr/>
          <p:nvPr/>
        </p:nvSpPr>
        <p:spPr>
          <a:xfrm>
            <a:off x="4215928" y="6093296"/>
            <a:ext cx="3945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Акція</a:t>
            </a:r>
            <a:r>
              <a:rPr lang="ru-RU" b="1" dirty="0" smtClean="0"/>
              <a:t> «</a:t>
            </a:r>
            <a:r>
              <a:rPr lang="ru-RU" b="1" dirty="0" err="1" smtClean="0"/>
              <a:t>Збережемо</a:t>
            </a:r>
            <a:r>
              <a:rPr lang="ru-RU" b="1" dirty="0" smtClean="0"/>
              <a:t> нашу Землю</a:t>
            </a:r>
          </a:p>
          <a:p>
            <a:r>
              <a:rPr lang="ru-RU" b="1" dirty="0" smtClean="0"/>
              <a:t>для </a:t>
            </a:r>
            <a:r>
              <a:rPr lang="ru-RU" b="1" dirty="0" err="1" smtClean="0"/>
              <a:t>нащадків</a:t>
            </a:r>
            <a:r>
              <a:rPr lang="ru-RU" b="1" dirty="0" smtClean="0"/>
              <a:t>» (</a:t>
            </a:r>
            <a:r>
              <a:rPr lang="ru-RU" b="1" dirty="0" err="1" smtClean="0"/>
              <a:t>збір</a:t>
            </a:r>
            <a:r>
              <a:rPr lang="ru-RU" b="1" dirty="0" smtClean="0"/>
              <a:t> </a:t>
            </a:r>
            <a:r>
              <a:rPr lang="ru-RU" b="1" dirty="0" err="1" smtClean="0"/>
              <a:t>макулатури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49154" name="Picture 2" descr="G:\директор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11505" y="4394851"/>
            <a:ext cx="2011768" cy="150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97" y="4071942"/>
            <a:ext cx="3048013" cy="2034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366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661"/>
            <a:ext cx="8229600" cy="876009"/>
          </a:xfrm>
        </p:spPr>
        <p:txBody>
          <a:bodyPr/>
          <a:lstStyle/>
          <a:p>
            <a:r>
              <a:rPr lang="uk-UA" dirty="0" smtClean="0"/>
              <a:t>Школа і сім</a:t>
            </a:r>
            <a:r>
              <a:rPr lang="uk-UA" dirty="0" smtClean="0">
                <a:latin typeface="Times New Roman"/>
                <a:cs typeface="Times New Roman"/>
              </a:rPr>
              <a:t>’</a:t>
            </a:r>
            <a:r>
              <a:rPr lang="uk-UA" dirty="0" smtClean="0"/>
              <a:t>я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84" y="908720"/>
            <a:ext cx="2969848" cy="2227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8599" y="980728"/>
            <a:ext cx="2997695" cy="2248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0904" y="1124744"/>
            <a:ext cx="2997695" cy="2248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3" y="3728193"/>
            <a:ext cx="3057460" cy="2293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70" y="3573016"/>
            <a:ext cx="2843808" cy="2132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294" y="3481499"/>
            <a:ext cx="2906332" cy="2179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6011996"/>
            <a:ext cx="909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Звіт творчих та спортивних гуртків школи на загальношкільних батьківських зборах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29607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2643174" y="1857364"/>
            <a:ext cx="3786214" cy="2286016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Літній оздоровчий пришкільний табір</a:t>
            </a:r>
          </a:p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“Веселі</a:t>
            </a:r>
            <a:r>
              <a:rPr lang="uk-UA" b="1" dirty="0" smtClean="0">
                <a:solidFill>
                  <a:srgbClr val="FFFF00"/>
                </a:solidFill>
              </a:rPr>
              <a:t> </a:t>
            </a:r>
            <a:r>
              <a:rPr lang="uk-UA" b="1" dirty="0" err="1" smtClean="0">
                <a:solidFill>
                  <a:srgbClr val="FFFF00"/>
                </a:solidFill>
              </a:rPr>
              <a:t>канікули”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664117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14290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8572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42886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143116"/>
            <a:ext cx="17065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714884"/>
            <a:ext cx="2428892" cy="182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714884"/>
            <a:ext cx="2428892" cy="182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5" y="4714884"/>
            <a:ext cx="2645181" cy="177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142984"/>
            <a:ext cx="2197109" cy="173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204888"/>
            <a:ext cx="1785950" cy="165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9896" y="3071810"/>
            <a:ext cx="1962698" cy="147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r>
              <a:rPr lang="uk-UA" sz="4000" dirty="0">
                <a:effectLst/>
              </a:rPr>
              <a:t>У </a:t>
            </a:r>
            <a:r>
              <a:rPr lang="uk-UA" sz="4000" dirty="0" smtClean="0">
                <a:effectLst/>
              </a:rPr>
              <a:t>2012-2013 </a:t>
            </a:r>
            <a:r>
              <a:rPr lang="uk-UA" sz="4000" dirty="0">
                <a:effectLst/>
              </a:rPr>
              <a:t>навчальному році </a:t>
            </a:r>
            <a:r>
              <a:rPr lang="uk-UA" sz="4000" dirty="0" smtClean="0">
                <a:effectLst/>
              </a:rPr>
              <a:t/>
            </a:r>
            <a:br>
              <a:rPr lang="uk-UA" sz="4000" dirty="0" smtClean="0">
                <a:effectLst/>
              </a:rPr>
            </a:br>
            <a:r>
              <a:rPr lang="uk-UA" sz="4000" dirty="0" smtClean="0">
                <a:effectLst/>
              </a:rPr>
              <a:t>було здійснено:</a:t>
            </a:r>
            <a:endParaRPr lang="uk-UA" sz="4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5720" y="1714488"/>
            <a:ext cx="5500694" cy="242889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smtClean="0"/>
              <a:t>Ремонт системи опалення (заміна труб на горищі, промивку  </a:t>
            </a:r>
            <a:r>
              <a:rPr lang="uk-UA" dirty="0"/>
              <a:t>системи </a:t>
            </a:r>
            <a:r>
              <a:rPr lang="uk-UA" dirty="0" smtClean="0"/>
              <a:t>опалення);</a:t>
            </a:r>
          </a:p>
          <a:p>
            <a:pPr algn="just"/>
            <a:r>
              <a:rPr lang="uk-UA" dirty="0" smtClean="0"/>
              <a:t>ремонт електромережі (заміна всіх </a:t>
            </a:r>
            <a:r>
              <a:rPr lang="uk-UA" dirty="0" err="1" smtClean="0"/>
              <a:t>електропакетів</a:t>
            </a:r>
            <a:r>
              <a:rPr lang="uk-UA" dirty="0" smtClean="0"/>
              <a:t>);</a:t>
            </a:r>
          </a:p>
          <a:p>
            <a:pPr algn="just"/>
            <a:r>
              <a:rPr lang="uk-UA" dirty="0" smtClean="0"/>
              <a:t>капітальний ремонт санвузла для дівчат.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0298" y="1214422"/>
            <a:ext cx="422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кошти державного бюджету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00298" y="3929066"/>
            <a:ext cx="2394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кошти батьків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 bwMode="auto">
          <a:xfrm>
            <a:off x="285720" y="4357694"/>
            <a:ext cx="5614998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Встановлено у санвузлі для хлопців троє дверцят;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придбано та встановлено  три електрорушники у санвузлах та біля їдальні;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178" name="Picture 2" descr="G:\директор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500306"/>
            <a:ext cx="1619261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14818"/>
            <a:ext cx="1881730" cy="141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63840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2" name="Picture 12"/>
          <p:cNvPicPr>
            <a:picLocks noChangeAspect="1" noChangeArrowheads="1"/>
          </p:cNvPicPr>
          <p:nvPr/>
        </p:nvPicPr>
        <p:blipFill>
          <a:blip r:embed="rId2" cstate="print"/>
          <a:srcRect t="13278" b="10839"/>
          <a:stretch>
            <a:fillRect/>
          </a:stretch>
        </p:blipFill>
        <p:spPr bwMode="auto">
          <a:xfrm>
            <a:off x="3643306" y="5285547"/>
            <a:ext cx="1554175" cy="157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0" name="Picture 10" descr="G:\директор\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357802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Picture 2" descr="G:\директор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929454" y="3429000"/>
            <a:ext cx="2071702" cy="155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5" name="Picture 5" descr="G:\директор\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5728"/>
            <a:ext cx="190501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1000108"/>
            <a:ext cx="5500726" cy="4525963"/>
          </a:xfrm>
        </p:spPr>
        <p:txBody>
          <a:bodyPr/>
          <a:lstStyle/>
          <a:p>
            <a:pPr algn="just"/>
            <a:r>
              <a:rPr lang="uk-UA" sz="2500" dirty="0" smtClean="0"/>
              <a:t>Встановлено у санвузлах 5 дозаторів для мила та 3 тримачі для одноразових рушників;</a:t>
            </a:r>
          </a:p>
          <a:p>
            <a:pPr algn="just"/>
            <a:r>
              <a:rPr lang="uk-UA" sz="2500" dirty="0" smtClean="0"/>
              <a:t>відремонтовано </a:t>
            </a:r>
            <a:r>
              <a:rPr lang="uk-UA" sz="2500" dirty="0" err="1" smtClean="0"/>
              <a:t>електропідігрів</a:t>
            </a:r>
            <a:r>
              <a:rPr lang="uk-UA" sz="2500" dirty="0" smtClean="0"/>
              <a:t> та електромарміт  у   їдальні;</a:t>
            </a:r>
          </a:p>
          <a:p>
            <a:pPr algn="just"/>
            <a:r>
              <a:rPr lang="uk-UA" sz="2500" dirty="0" smtClean="0"/>
              <a:t>відремонтовано електропроводку у </a:t>
            </a:r>
            <a:r>
              <a:rPr lang="uk-UA" sz="2500" dirty="0" err="1" smtClean="0"/>
              <a:t>у</a:t>
            </a:r>
            <a:r>
              <a:rPr lang="uk-UA" sz="2500" dirty="0" smtClean="0"/>
              <a:t> вестибюлі;</a:t>
            </a:r>
          </a:p>
          <a:p>
            <a:pPr algn="just"/>
            <a:r>
              <a:rPr lang="uk-UA" sz="2500" dirty="0" smtClean="0"/>
              <a:t>відреставровано стіну у їдальні;</a:t>
            </a:r>
          </a:p>
          <a:p>
            <a:pPr algn="just"/>
            <a:r>
              <a:rPr lang="uk-UA" sz="2500" dirty="0" smtClean="0"/>
              <a:t>озеленено шкільну  їдальню;</a:t>
            </a:r>
          </a:p>
          <a:p>
            <a:r>
              <a:rPr lang="uk-UA" sz="2500" dirty="0" smtClean="0"/>
              <a:t>здійснено благоустрій території школи та </a:t>
            </a:r>
            <a:r>
              <a:rPr lang="uk-UA" sz="2500" dirty="0" err="1" smtClean="0"/>
              <a:t>впорядку-</a:t>
            </a:r>
            <a:endParaRPr lang="uk-UA" sz="2500" dirty="0" smtClean="0"/>
          </a:p>
          <a:p>
            <a:pPr>
              <a:buNone/>
            </a:pPr>
            <a:r>
              <a:rPr lang="uk-UA" sz="2500" dirty="0" smtClean="0"/>
              <a:t>     </a:t>
            </a:r>
            <a:r>
              <a:rPr lang="uk-UA" sz="2500" dirty="0" err="1" smtClean="0"/>
              <a:t>вання</a:t>
            </a:r>
            <a:r>
              <a:rPr lang="uk-UA" sz="2500" dirty="0" smtClean="0"/>
              <a:t> ландшафту </a:t>
            </a:r>
          </a:p>
          <a:p>
            <a:pPr>
              <a:buNone/>
            </a:pPr>
            <a:r>
              <a:rPr lang="uk-UA" sz="2500" dirty="0" smtClean="0"/>
              <a:t>        квітниками.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51203" name="Picture 3" descr="G:\директор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000504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G:\директор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1156" y="1571612"/>
            <a:ext cx="1685620" cy="126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8" name="Picture 8" descr="G:\директор\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1300" y="2560504"/>
            <a:ext cx="192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5173" y="5261380"/>
            <a:ext cx="2128827" cy="159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315251"/>
            <a:ext cx="1928794" cy="139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sz="4800" u="sng" kern="1200" dirty="0" smtClean="0">
                <a:solidFill>
                  <a:srgbClr val="0BD0D9">
                    <a:lumMod val="50000"/>
                  </a:srgbClr>
                </a:solidFill>
              </a:rPr>
              <a:t>Школа</a:t>
            </a:r>
            <a:r>
              <a:rPr lang="uk-UA" sz="4800" u="sng" kern="1200" dirty="0" smtClean="0">
                <a:solidFill>
                  <a:srgbClr val="04617B"/>
                </a:solidFill>
              </a:rPr>
              <a:t> співпрацює:</a:t>
            </a:r>
            <a:endParaRPr lang="ru-RU" sz="6000" dirty="0"/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214313" y="1357313"/>
            <a:ext cx="42148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95000"/>
              <a:buFontTx/>
              <a:buNone/>
            </a:pPr>
            <a:r>
              <a:rPr lang="uk-UA" sz="2800" b="1">
                <a:solidFill>
                  <a:srgbClr val="089CA3"/>
                </a:solidFill>
                <a:cs typeface="Arial" panose="020B0604020202020204" pitchFamily="34" charset="0"/>
              </a:rPr>
              <a:t>	з ЛНУ ім. І. Франка:</a:t>
            </a:r>
          </a:p>
          <a:p>
            <a:pPr algn="just" eaLnBrk="1" hangingPunct="1">
              <a:spcBef>
                <a:spcPct val="0"/>
              </a:spcBef>
              <a:buSzPct val="95000"/>
              <a:buFont typeface="Wingdings" panose="05000000000000000000" pitchFamily="2" charset="2"/>
              <a:buChar char="Ø"/>
            </a:pPr>
            <a:r>
              <a:rPr lang="uk-UA" sz="2000" b="1">
                <a:solidFill>
                  <a:srgbClr val="089CA3"/>
                </a:solidFill>
                <a:cs typeface="Arial" panose="020B0604020202020204" pitchFamily="34" charset="0"/>
              </a:rPr>
              <a:t>Географічним факультетом;</a:t>
            </a:r>
          </a:p>
          <a:p>
            <a:pPr algn="just" eaLnBrk="1" hangingPunct="1">
              <a:spcBef>
                <a:spcPct val="0"/>
              </a:spcBef>
              <a:buSzPct val="95000"/>
              <a:buFont typeface="Wingdings" panose="05000000000000000000" pitchFamily="2" charset="2"/>
              <a:buChar char="Ø"/>
            </a:pPr>
            <a:r>
              <a:rPr lang="uk-UA" sz="2000" b="1">
                <a:solidFill>
                  <a:srgbClr val="089CA3"/>
                </a:solidFill>
                <a:cs typeface="Arial" panose="020B0604020202020204" pitchFamily="34" charset="0"/>
              </a:rPr>
              <a:t>Філологічним факультетом;</a:t>
            </a:r>
          </a:p>
          <a:p>
            <a:pPr algn="just" eaLnBrk="1" hangingPunct="1">
              <a:spcBef>
                <a:spcPct val="0"/>
              </a:spcBef>
              <a:buSzPct val="95000"/>
              <a:buFont typeface="Wingdings" panose="05000000000000000000" pitchFamily="2" charset="2"/>
              <a:buChar char="Ø"/>
            </a:pPr>
            <a:r>
              <a:rPr lang="uk-UA" sz="2000" b="1">
                <a:solidFill>
                  <a:srgbClr val="089CA3"/>
                </a:solidFill>
                <a:cs typeface="Arial" panose="020B0604020202020204" pitchFamily="34" charset="0"/>
              </a:rPr>
              <a:t>Факультетом прикладної математики;</a:t>
            </a:r>
          </a:p>
          <a:p>
            <a:pPr algn="just" eaLnBrk="1" hangingPunct="1">
              <a:spcBef>
                <a:spcPct val="0"/>
              </a:spcBef>
              <a:buSzPct val="95000"/>
              <a:buFont typeface="Wingdings" panose="05000000000000000000" pitchFamily="2" charset="2"/>
              <a:buChar char="Ø"/>
            </a:pPr>
            <a:r>
              <a:rPr lang="uk-UA" sz="2000" b="1">
                <a:solidFill>
                  <a:srgbClr val="089CA3"/>
                </a:solidFill>
                <a:cs typeface="Arial" panose="020B0604020202020204" pitchFamily="34" charset="0"/>
              </a:rPr>
              <a:t>Механіко-математичним факультетом.</a:t>
            </a:r>
          </a:p>
        </p:txBody>
      </p:sp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4643438" y="4714875"/>
            <a:ext cx="4078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95000"/>
              <a:buFontTx/>
              <a:buNone/>
            </a:pPr>
            <a:r>
              <a:rPr lang="uk-UA" sz="2800" b="1">
                <a:solidFill>
                  <a:srgbClr val="089CA3"/>
                </a:solidFill>
                <a:cs typeface="Arial" panose="020B0604020202020204" pitchFamily="34" charset="0"/>
              </a:rPr>
              <a:t>з НУ  “Львівська політехніка”</a:t>
            </a:r>
          </a:p>
        </p:txBody>
      </p:sp>
      <p:pic>
        <p:nvPicPr>
          <p:cNvPr id="11269" name="Picture 9" descr="P925118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72188" y="2643188"/>
            <a:ext cx="2767012" cy="2071687"/>
          </a:xfrm>
        </p:spPr>
      </p:pic>
      <p:pic>
        <p:nvPicPr>
          <p:cNvPr id="8" name="Picture 6" descr="E:\ШКОЛА\Педрада Іванчук\P303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26" t="29588"/>
          <a:stretch>
            <a:fillRect/>
          </a:stretch>
        </p:blipFill>
        <p:spPr bwMode="auto">
          <a:xfrm>
            <a:off x="4787900" y="1239838"/>
            <a:ext cx="28082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3" y="3716338"/>
            <a:ext cx="40941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364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071802" y="2071678"/>
            <a:ext cx="3000396" cy="15001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Оновлення їдальні  та </a:t>
            </a:r>
            <a:r>
              <a:rPr lang="uk-UA" sz="2800" b="1" dirty="0" smtClean="0"/>
              <a:t>вестибюлю</a:t>
            </a:r>
            <a:endParaRPr lang="uk-UA" sz="2800" b="1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47648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9" y="1"/>
            <a:ext cx="2571735" cy="192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2571735" cy="192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57365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00024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29132"/>
            <a:ext cx="2857512" cy="214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411272"/>
            <a:ext cx="2976575" cy="223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881457"/>
            <a:ext cx="2125268" cy="2833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uk-UA" dirty="0" err="1" smtClean="0"/>
              <a:t>ізит</a:t>
            </a:r>
            <a:r>
              <a:rPr lang="uk-UA" dirty="0" smtClean="0"/>
              <a:t> команди міського голови</a:t>
            </a:r>
            <a:br>
              <a:rPr lang="uk-UA" dirty="0" smtClean="0"/>
            </a:br>
            <a:r>
              <a:rPr lang="uk-UA" dirty="0" smtClean="0"/>
              <a:t>А. Садового до СЗШ №23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06702"/>
            <a:ext cx="6215106" cy="414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875853"/>
            <a:ext cx="8229600" cy="543346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uk-UA" sz="4000" dirty="0" smtClean="0"/>
              <a:t>Адміністрація, педагогічний колектив школи висловлюють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sz="4000" b="1" dirty="0" smtClean="0"/>
              <a:t>щиру подяку всім батькам учнів</a:t>
            </a:r>
            <a:r>
              <a:rPr lang="uk-UA" sz="4000" dirty="0" smtClean="0"/>
              <a:t>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sz="4000" dirty="0" smtClean="0"/>
              <a:t>за розуміння проблем, які постійно виникають перед школою, і за безкорисливу конкретну допомогу у зміцненні її матеріально - технічної бази, що сприяє покращенню умов для навчання і виховання підростаючого покоління.</a:t>
            </a:r>
            <a:endParaRPr lang="uk-UA" sz="40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506571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334" y="476672"/>
            <a:ext cx="8715436" cy="580551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Порада </a:t>
            </a:r>
            <a:r>
              <a:rPr lang="uk-UA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Св. 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Августина</a:t>
            </a:r>
            <a:endParaRPr lang="uk-UA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uk-UA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Любов – понад </a:t>
            </a:r>
            <a:r>
              <a:rPr lang="uk-UA" sz="4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усе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  <a:buNone/>
              <a:defRPr/>
            </a:pPr>
            <a:endParaRPr lang="uk-UA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мовчиш – мовчи з </a:t>
            </a:r>
            <a:r>
              <a:rPr lang="uk-UA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говориш – говори з </a:t>
            </a:r>
            <a:r>
              <a:rPr lang="uk-UA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виправляєш – виправляй з </a:t>
            </a:r>
            <a:r>
              <a:rPr lang="uk-UA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завжди в глибині серця корінь </a:t>
            </a:r>
            <a:r>
              <a:rPr lang="uk-UA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нехай з того кореня виростуть тільки </a:t>
            </a:r>
            <a:r>
              <a:rPr lang="uk-UA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добрі справи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endParaRPr lang="ru-RU" dirty="0"/>
          </a:p>
        </p:txBody>
      </p:sp>
      <p:pic>
        <p:nvPicPr>
          <p:cNvPr id="4" name="Рисунок 3" descr="H:\img\avgusti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620688"/>
            <a:ext cx="1869440" cy="245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2214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WordArt 5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077200" cy="192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40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Дякуємо за увагу!</a:t>
            </a:r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28194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819400"/>
            <a:ext cx="28384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3659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85813" y="214313"/>
            <a:ext cx="8072437" cy="142875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FF6600"/>
                </a:solidFill>
              </a:rPr>
              <a:t>Співпраця з церквою</a:t>
            </a:r>
            <a:r>
              <a:rPr lang="uk-UA" sz="2700" b="1" dirty="0" smtClean="0">
                <a:solidFill>
                  <a:srgbClr val="FF6600"/>
                </a:solidFill>
              </a:rPr>
              <a:t/>
            </a:r>
            <a:br>
              <a:rPr lang="uk-UA" sz="2700" b="1" dirty="0" smtClean="0">
                <a:solidFill>
                  <a:srgbClr val="FF6600"/>
                </a:solidFill>
              </a:rPr>
            </a:br>
            <a:endParaRPr lang="uk-UA" sz="2700" b="1" dirty="0" smtClean="0">
              <a:solidFill>
                <a:srgbClr val="FF6600"/>
              </a:solidFill>
            </a:endParaRPr>
          </a:p>
        </p:txBody>
      </p:sp>
      <p:pic>
        <p:nvPicPr>
          <p:cNvPr id="14339" name="Picture 11" descr="P52937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06299" y="1151731"/>
            <a:ext cx="2843212" cy="4071938"/>
          </a:xfrm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344" y="1159743"/>
            <a:ext cx="32146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05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3857625"/>
            <a:ext cx="364331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8"/>
          <a:stretch/>
        </p:blipFill>
        <p:spPr>
          <a:xfrm rot="5400000">
            <a:off x="-15314" y="1285212"/>
            <a:ext cx="3019163" cy="24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2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sz="5400" dirty="0" smtClean="0">
                <a:solidFill>
                  <a:schemeClr val="accent6">
                    <a:lumMod val="75000"/>
                  </a:schemeClr>
                </a:solidFill>
              </a:rPr>
              <a:t>Співпраця з вихованцями дитячих закладів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5357813" y="1785938"/>
            <a:ext cx="25717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Сім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‘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я</a:t>
            </a:r>
          </a:p>
          <a:p>
            <a:pPr eaLnBrk="1" hangingPunct="1"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      Родина</a:t>
            </a:r>
          </a:p>
          <a:p>
            <a:pPr eaLnBrk="1" hangingPunct="1"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                Дошкільний заклад</a:t>
            </a:r>
          </a:p>
          <a:p>
            <a:pPr eaLnBrk="1" hangingPunct="1"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                                          Школа</a:t>
            </a:r>
          </a:p>
        </p:txBody>
      </p:sp>
      <p:pic>
        <p:nvPicPr>
          <p:cNvPr id="12292" name="Picture 4" descr="C:\Users\Marichka\Desktop\мазурик\IMG_1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47148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E:\100SSCAM\SDC12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71875"/>
            <a:ext cx="39290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692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Співпраця з дитячою бібліотекою</a:t>
            </a:r>
            <a:endParaRPr lang="ru-RU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284984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995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uk-UA" b="1" dirty="0" smtClean="0">
                <a:solidFill>
                  <a:srgbClr val="FF6600"/>
                </a:solidFill>
              </a:rPr>
              <a:t>Співпраця з театром</a:t>
            </a:r>
            <a:endParaRPr lang="uk-UA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48" y="1156188"/>
            <a:ext cx="3678824" cy="275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0738" y="3914023"/>
            <a:ext cx="3662265" cy="2746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63157"/>
            <a:ext cx="3713832" cy="2785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1351</Words>
  <Application>Microsoft Office PowerPoint</Application>
  <PresentationFormat>Экран (4:3)</PresentationFormat>
  <Paragraphs>226</Paragraphs>
  <Slides>54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Аркуш</vt:lpstr>
      <vt:lpstr>Звіт директора</vt:lpstr>
      <vt:lpstr>Якісний склад педпрацівників</vt:lpstr>
      <vt:lpstr>Пріоритетні завдання</vt:lpstr>
      <vt:lpstr>Шкільна мережа</vt:lpstr>
      <vt:lpstr>Школа співпрацює:</vt:lpstr>
      <vt:lpstr>Співпраця з церквою </vt:lpstr>
      <vt:lpstr>Співпраця з вихованцями дитячих закладів</vt:lpstr>
      <vt:lpstr>Співпраця з дитячою бібліотекою</vt:lpstr>
      <vt:lpstr>Співпраця з театром</vt:lpstr>
      <vt:lpstr>Школа працює над проблемою:</vt:lpstr>
      <vt:lpstr>Основні пріоритети методичної роботи</vt:lpstr>
      <vt:lpstr>Рівень навчальних досягнень учнів</vt:lpstr>
      <vt:lpstr>Обласний семінар «Впровадження ІКТ у навчально-виховний процес з фізики»</vt:lpstr>
      <vt:lpstr>Районні педагогічні читання для вчителів початкової школи за творами В. Сухомлинського </vt:lpstr>
      <vt:lpstr>Районний конкурс з народознавства «Колом сонечко іде»</vt:lpstr>
      <vt:lpstr>Музейний проектний бінарний урок «Світобачення у творчості Емми Андієвської крізь призму уроку математики»  (для методистів НМЦО, вчителів міста). </vt:lpstr>
      <vt:lpstr>Засідання районного МО вч.математики, майстер-клас «Творчий звіт вчителів, які атестуються», літня школа вчителів математики Шевченківського району</vt:lpstr>
      <vt:lpstr>Відкриті уроки</vt:lpstr>
      <vt:lpstr>Відкриті уроки</vt:lpstr>
      <vt:lpstr>Виховний захід-реквієм  «Чорнобиль: наш гріх і біль…»</vt:lpstr>
      <vt:lpstr>Робота з обдарованими дітьми</vt:lpstr>
      <vt:lpstr>Робота з обдарованими дітьми</vt:lpstr>
      <vt:lpstr>Робота з обдарованими дітьми</vt:lpstr>
      <vt:lpstr>Обласний етап VI  Міжнародного екологічного конкурсу (номінація – мультимедійна презентація)</vt:lpstr>
      <vt:lpstr>Інтерактивні конкурси</vt:lpstr>
      <vt:lpstr>Учитель року - 2013 номінація «Інформатика»</vt:lpstr>
      <vt:lpstr>Національно-патріотичне виховання</vt:lpstr>
      <vt:lpstr>Національно-патріотичне виховання</vt:lpstr>
      <vt:lpstr>Військово-патріотичне виховання</vt:lpstr>
      <vt:lpstr>Превентивне і морально-правове виховання</vt:lpstr>
      <vt:lpstr>Духовне виховання</vt:lpstr>
      <vt:lpstr>Духовне виховання</vt:lpstr>
      <vt:lpstr>Духовне виховання</vt:lpstr>
      <vt:lpstr>Естетичне виховання</vt:lpstr>
      <vt:lpstr>Естетичне виховання</vt:lpstr>
      <vt:lpstr>Свято Букварика</vt:lpstr>
      <vt:lpstr>Прощавай, рідна школо!!!</vt:lpstr>
      <vt:lpstr>Краєзнавча робота</vt:lpstr>
      <vt:lpstr>Спортивно-оздоровче виховання</vt:lpstr>
      <vt:lpstr>Спортивно-оздоровче виховання</vt:lpstr>
      <vt:lpstr>Інтелектуальний конкурс Що? Де? Коли?</vt:lpstr>
      <vt:lpstr>Цікаві зустрічі</vt:lpstr>
      <vt:lpstr>Гурткова робота</vt:lpstr>
      <vt:lpstr>Гурткова робота  клуб тхеквондо, хапкідо і рукопашного бою «Патріот»</vt:lpstr>
      <vt:lpstr>Учнівський парламент</vt:lpstr>
      <vt:lpstr>Школа і сім’я</vt:lpstr>
      <vt:lpstr>Слайд 47</vt:lpstr>
      <vt:lpstr>У 2012-2013 навчальному році  було здійснено:</vt:lpstr>
      <vt:lpstr>Слайд 49</vt:lpstr>
      <vt:lpstr>Слайд 50</vt:lpstr>
      <vt:lpstr>Візит команди міського голови А. Садового до СЗШ №23</vt:lpstr>
      <vt:lpstr>Слайд 52</vt:lpstr>
      <vt:lpstr>Слайд 53</vt:lpstr>
      <vt:lpstr>Слайд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Пилипчак Ліда</dc:creator>
  <cp:lastModifiedBy>Наталя</cp:lastModifiedBy>
  <cp:revision>168</cp:revision>
  <dcterms:created xsi:type="dcterms:W3CDTF">2011-07-12T10:04:18Z</dcterms:created>
  <dcterms:modified xsi:type="dcterms:W3CDTF">2013-06-14T14:12:49Z</dcterms:modified>
</cp:coreProperties>
</file>